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91" r:id="rId2"/>
    <p:sldId id="268" r:id="rId3"/>
    <p:sldId id="281" r:id="rId4"/>
    <p:sldId id="282" r:id="rId5"/>
    <p:sldId id="278" r:id="rId6"/>
    <p:sldId id="284" r:id="rId7"/>
    <p:sldId id="264" r:id="rId8"/>
    <p:sldId id="292" r:id="rId9"/>
    <p:sldId id="265" r:id="rId10"/>
    <p:sldId id="266" r:id="rId11"/>
    <p:sldId id="286" r:id="rId12"/>
    <p:sldId id="287" r:id="rId13"/>
    <p:sldId id="288" r:id="rId14"/>
    <p:sldId id="289"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irsch, Jennifer L" initials="HJL" lastIdx="10"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25"/>
    <p:restoredTop sz="94696"/>
  </p:normalViewPr>
  <p:slideViewPr>
    <p:cSldViewPr>
      <p:cViewPr varScale="1">
        <p:scale>
          <a:sx n="41" d="100"/>
          <a:sy n="41" d="100"/>
        </p:scale>
        <p:origin x="48" y="21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3C640F-905A-4AEA-AB75-1EF3515112BC}" type="datetimeFigureOut">
              <a:rPr lang="en-US"/>
              <a:t>9/23/2016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603646-9BD7-4462-B2A7-9F44041403B7}" type="slidenum">
              <a:rPr lang="en-US"/>
              <a:t>‹#›</a:t>
            </a:fld>
            <a:endParaRPr lang="en-US"/>
          </a:p>
        </p:txBody>
      </p:sp>
    </p:spTree>
    <p:extLst>
      <p:ext uri="{BB962C8B-B14F-4D97-AF65-F5344CB8AC3E}">
        <p14:creationId xmlns:p14="http://schemas.microsoft.com/office/powerpoint/2010/main" val="31477609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D603646-9BD7-4462-B2A7-9F44041403B7}" type="slidenum">
              <a:rPr lang="en-US"/>
              <a:t>2</a:t>
            </a:fld>
            <a:endParaRPr lang="en-US"/>
          </a:p>
        </p:txBody>
      </p:sp>
    </p:spTree>
    <p:extLst>
      <p:ext uri="{BB962C8B-B14F-4D97-AF65-F5344CB8AC3E}">
        <p14:creationId xmlns:p14="http://schemas.microsoft.com/office/powerpoint/2010/main" val="25854814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603646-9BD7-4462-B2A7-9F44041403B7}" type="slidenum">
              <a:rPr lang="en-US" smtClean="0"/>
              <a:t>4</a:t>
            </a:fld>
            <a:endParaRPr lang="en-US"/>
          </a:p>
        </p:txBody>
      </p:sp>
    </p:spTree>
    <p:extLst>
      <p:ext uri="{BB962C8B-B14F-4D97-AF65-F5344CB8AC3E}">
        <p14:creationId xmlns:p14="http://schemas.microsoft.com/office/powerpoint/2010/main" val="9788205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D603646-9BD7-4462-B2A7-9F44041403B7}" type="slidenum">
              <a:rPr lang="en-US"/>
              <a:t>7</a:t>
            </a:fld>
            <a:endParaRPr lang="en-US"/>
          </a:p>
        </p:txBody>
      </p:sp>
    </p:spTree>
    <p:extLst>
      <p:ext uri="{BB962C8B-B14F-4D97-AF65-F5344CB8AC3E}">
        <p14:creationId xmlns:p14="http://schemas.microsoft.com/office/powerpoint/2010/main" val="2742258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D603646-9BD7-4462-B2A7-9F44041403B7}" type="slidenum">
              <a:rPr lang="en-US"/>
              <a:t>9</a:t>
            </a:fld>
            <a:endParaRPr lang="en-US"/>
          </a:p>
        </p:txBody>
      </p:sp>
    </p:spTree>
    <p:extLst>
      <p:ext uri="{BB962C8B-B14F-4D97-AF65-F5344CB8AC3E}">
        <p14:creationId xmlns:p14="http://schemas.microsoft.com/office/powerpoint/2010/main" val="21010330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D603646-9BD7-4462-B2A7-9F44041403B7}" type="slidenum">
              <a:rPr lang="en-US"/>
              <a:t>10</a:t>
            </a:fld>
            <a:endParaRPr lang="en-US"/>
          </a:p>
        </p:txBody>
      </p:sp>
    </p:spTree>
    <p:extLst>
      <p:ext uri="{BB962C8B-B14F-4D97-AF65-F5344CB8AC3E}">
        <p14:creationId xmlns:p14="http://schemas.microsoft.com/office/powerpoint/2010/main" val="26374008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456E546-F8DE-47ED-916B-E1948C9385DF}" type="datetimeFigureOut">
              <a:rPr lang="en-US" smtClean="0"/>
              <a:pPr/>
              <a:t>9/23/2016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4EC196-0E3C-480F-AC98-8C5F6A3BA679}" type="slidenum">
              <a:rPr lang="en-US" smtClean="0"/>
              <a:pPr/>
              <a:t>‹#›</a:t>
            </a:fld>
            <a:endParaRPr lang="en-US"/>
          </a:p>
        </p:txBody>
      </p:sp>
    </p:spTree>
    <p:extLst>
      <p:ext uri="{BB962C8B-B14F-4D97-AF65-F5344CB8AC3E}">
        <p14:creationId xmlns:p14="http://schemas.microsoft.com/office/powerpoint/2010/main" val="8780806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56E546-F8DE-47ED-916B-E1948C9385DF}" type="datetimeFigureOut">
              <a:rPr lang="en-US" smtClean="0"/>
              <a:pPr/>
              <a:t>9/23/2016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4EC196-0E3C-480F-AC98-8C5F6A3BA679}" type="slidenum">
              <a:rPr lang="en-US" smtClean="0"/>
              <a:pPr/>
              <a:t>‹#›</a:t>
            </a:fld>
            <a:endParaRPr lang="en-US"/>
          </a:p>
        </p:txBody>
      </p:sp>
    </p:spTree>
    <p:extLst>
      <p:ext uri="{BB962C8B-B14F-4D97-AF65-F5344CB8AC3E}">
        <p14:creationId xmlns:p14="http://schemas.microsoft.com/office/powerpoint/2010/main" val="34092013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56E546-F8DE-47ED-916B-E1948C9385DF}" type="datetimeFigureOut">
              <a:rPr lang="en-US" smtClean="0"/>
              <a:pPr/>
              <a:t>9/23/2016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4EC196-0E3C-480F-AC98-8C5F6A3BA679}" type="slidenum">
              <a:rPr lang="en-US" smtClean="0"/>
              <a:pPr/>
              <a:t>‹#›</a:t>
            </a:fld>
            <a:endParaRPr lang="en-US"/>
          </a:p>
        </p:txBody>
      </p:sp>
    </p:spTree>
    <p:extLst>
      <p:ext uri="{BB962C8B-B14F-4D97-AF65-F5344CB8AC3E}">
        <p14:creationId xmlns:p14="http://schemas.microsoft.com/office/powerpoint/2010/main" val="3908734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8305800" cy="914399"/>
          </a:xfrm>
        </p:spPr>
        <p:txBody>
          <a:bodyPr>
            <a:normAutofit/>
          </a:bodyPr>
          <a:lstStyle>
            <a:lvl1pPr algn="l">
              <a:defRPr sz="4000"/>
            </a:lvl1pPr>
          </a:lstStyle>
          <a:p>
            <a:r>
              <a:rPr lang="en-US" dirty="0" smtClean="0"/>
              <a:t>Click to edit Master title style</a:t>
            </a:r>
            <a:endParaRPr lang="en-US" dirty="0"/>
          </a:p>
        </p:txBody>
      </p:sp>
      <p:sp>
        <p:nvSpPr>
          <p:cNvPr id="3" name="Subtitle 2"/>
          <p:cNvSpPr>
            <a:spLocks noGrp="1"/>
          </p:cNvSpPr>
          <p:nvPr>
            <p:ph type="subTitle" idx="1"/>
          </p:nvPr>
        </p:nvSpPr>
        <p:spPr>
          <a:xfrm>
            <a:off x="76200" y="990600"/>
            <a:ext cx="6400800" cy="381000"/>
          </a:xfrm>
        </p:spPr>
        <p:txBody>
          <a:bodyPr>
            <a:normAutofit/>
          </a:bodyPr>
          <a:lstStyle>
            <a:lvl1pPr marL="0" indent="0" algn="l">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Picture Placeholder 7"/>
          <p:cNvSpPr>
            <a:spLocks noGrp="1"/>
          </p:cNvSpPr>
          <p:nvPr>
            <p:ph type="pic" sz="quarter" idx="13"/>
          </p:nvPr>
        </p:nvSpPr>
        <p:spPr>
          <a:xfrm>
            <a:off x="152400" y="1447800"/>
            <a:ext cx="2209800" cy="1371600"/>
          </a:xfrm>
        </p:spPr>
        <p:txBody>
          <a:bodyPr>
            <a:normAutofit/>
          </a:bodyPr>
          <a:lstStyle>
            <a:lvl1pPr>
              <a:defRPr sz="1400"/>
            </a:lvl1pPr>
          </a:lstStyle>
          <a:p>
            <a:endParaRPr lang="en-US" dirty="0"/>
          </a:p>
        </p:txBody>
      </p:sp>
      <p:sp>
        <p:nvSpPr>
          <p:cNvPr id="10" name="Picture Placeholder 9"/>
          <p:cNvSpPr>
            <a:spLocks noGrp="1"/>
          </p:cNvSpPr>
          <p:nvPr>
            <p:ph type="pic" sz="quarter" idx="14"/>
          </p:nvPr>
        </p:nvSpPr>
        <p:spPr>
          <a:xfrm>
            <a:off x="7467600" y="4800600"/>
            <a:ext cx="1524000" cy="1600200"/>
          </a:xfrm>
        </p:spPr>
        <p:txBody>
          <a:bodyPr>
            <a:normAutofit/>
          </a:bodyPr>
          <a:lstStyle>
            <a:lvl1pPr>
              <a:defRPr sz="1400"/>
            </a:lvl1pPr>
          </a:lstStyle>
          <a:p>
            <a:endParaRPr lang="en-US" dirty="0"/>
          </a:p>
        </p:txBody>
      </p:sp>
      <p:sp>
        <p:nvSpPr>
          <p:cNvPr id="11" name="Picture Placeholder 7"/>
          <p:cNvSpPr>
            <a:spLocks noGrp="1"/>
          </p:cNvSpPr>
          <p:nvPr>
            <p:ph type="pic" sz="quarter" idx="15"/>
          </p:nvPr>
        </p:nvSpPr>
        <p:spPr>
          <a:xfrm>
            <a:off x="7162800" y="1447800"/>
            <a:ext cx="1828800" cy="1371600"/>
          </a:xfrm>
        </p:spPr>
        <p:txBody>
          <a:bodyPr>
            <a:normAutofit/>
          </a:bodyPr>
          <a:lstStyle>
            <a:lvl1pPr>
              <a:defRPr sz="1400"/>
            </a:lvl1pPr>
          </a:lstStyle>
          <a:p>
            <a:endParaRPr lang="en-US" dirty="0"/>
          </a:p>
        </p:txBody>
      </p:sp>
      <p:sp>
        <p:nvSpPr>
          <p:cNvPr id="12" name="Picture Placeholder 7"/>
          <p:cNvSpPr>
            <a:spLocks noGrp="1"/>
          </p:cNvSpPr>
          <p:nvPr>
            <p:ph type="pic" sz="quarter" idx="16"/>
          </p:nvPr>
        </p:nvSpPr>
        <p:spPr>
          <a:xfrm>
            <a:off x="4876800" y="1447800"/>
            <a:ext cx="2133600" cy="1371600"/>
          </a:xfrm>
        </p:spPr>
        <p:txBody>
          <a:bodyPr>
            <a:normAutofit/>
          </a:bodyPr>
          <a:lstStyle>
            <a:lvl1pPr>
              <a:defRPr sz="1400"/>
            </a:lvl1pPr>
          </a:lstStyle>
          <a:p>
            <a:endParaRPr lang="en-US" dirty="0"/>
          </a:p>
        </p:txBody>
      </p:sp>
      <p:sp>
        <p:nvSpPr>
          <p:cNvPr id="13" name="Picture Placeholder 7"/>
          <p:cNvSpPr>
            <a:spLocks noGrp="1"/>
          </p:cNvSpPr>
          <p:nvPr>
            <p:ph type="pic" sz="quarter" idx="17"/>
          </p:nvPr>
        </p:nvSpPr>
        <p:spPr>
          <a:xfrm>
            <a:off x="2514600" y="1447800"/>
            <a:ext cx="2209800" cy="1371600"/>
          </a:xfrm>
        </p:spPr>
        <p:txBody>
          <a:bodyPr>
            <a:normAutofit/>
          </a:bodyPr>
          <a:lstStyle>
            <a:lvl1pPr>
              <a:defRPr sz="1400"/>
            </a:lvl1pPr>
          </a:lstStyle>
          <a:p>
            <a:endParaRPr lang="en-US" dirty="0"/>
          </a:p>
        </p:txBody>
      </p:sp>
      <p:sp>
        <p:nvSpPr>
          <p:cNvPr id="14" name="Picture Placeholder 7"/>
          <p:cNvSpPr>
            <a:spLocks noGrp="1"/>
          </p:cNvSpPr>
          <p:nvPr>
            <p:ph type="pic" sz="quarter" idx="18"/>
          </p:nvPr>
        </p:nvSpPr>
        <p:spPr>
          <a:xfrm>
            <a:off x="152400" y="3276600"/>
            <a:ext cx="2743200" cy="1066800"/>
          </a:xfrm>
        </p:spPr>
        <p:txBody>
          <a:bodyPr>
            <a:normAutofit/>
          </a:bodyPr>
          <a:lstStyle>
            <a:lvl1pPr>
              <a:defRPr sz="1400"/>
            </a:lvl1pPr>
          </a:lstStyle>
          <a:p>
            <a:endParaRPr lang="en-US" dirty="0"/>
          </a:p>
        </p:txBody>
      </p:sp>
      <p:sp>
        <p:nvSpPr>
          <p:cNvPr id="15" name="Picture Placeholder 7"/>
          <p:cNvSpPr>
            <a:spLocks noGrp="1"/>
          </p:cNvSpPr>
          <p:nvPr>
            <p:ph type="pic" sz="quarter" idx="19"/>
          </p:nvPr>
        </p:nvSpPr>
        <p:spPr>
          <a:xfrm>
            <a:off x="3048000" y="3276600"/>
            <a:ext cx="2819400" cy="1066800"/>
          </a:xfrm>
        </p:spPr>
        <p:txBody>
          <a:bodyPr>
            <a:normAutofit/>
          </a:bodyPr>
          <a:lstStyle>
            <a:lvl1pPr>
              <a:defRPr sz="1400"/>
            </a:lvl1pPr>
          </a:lstStyle>
          <a:p>
            <a:endParaRPr lang="en-US" dirty="0"/>
          </a:p>
        </p:txBody>
      </p:sp>
      <p:sp>
        <p:nvSpPr>
          <p:cNvPr id="16" name="Picture Placeholder 7"/>
          <p:cNvSpPr>
            <a:spLocks noGrp="1"/>
          </p:cNvSpPr>
          <p:nvPr>
            <p:ph type="pic" sz="quarter" idx="20"/>
          </p:nvPr>
        </p:nvSpPr>
        <p:spPr>
          <a:xfrm>
            <a:off x="5029200" y="4800600"/>
            <a:ext cx="2286000" cy="1600200"/>
          </a:xfrm>
        </p:spPr>
        <p:txBody>
          <a:bodyPr>
            <a:normAutofit/>
          </a:bodyPr>
          <a:lstStyle>
            <a:lvl1pPr>
              <a:defRPr sz="1400"/>
            </a:lvl1pPr>
          </a:lstStyle>
          <a:p>
            <a:endParaRPr lang="en-US" dirty="0"/>
          </a:p>
        </p:txBody>
      </p:sp>
      <p:sp>
        <p:nvSpPr>
          <p:cNvPr id="17" name="Picture Placeholder 7"/>
          <p:cNvSpPr>
            <a:spLocks noGrp="1"/>
          </p:cNvSpPr>
          <p:nvPr>
            <p:ph type="pic" sz="quarter" idx="21"/>
          </p:nvPr>
        </p:nvSpPr>
        <p:spPr>
          <a:xfrm>
            <a:off x="2590800" y="4800600"/>
            <a:ext cx="2286000" cy="1600200"/>
          </a:xfrm>
        </p:spPr>
        <p:txBody>
          <a:bodyPr>
            <a:normAutofit/>
          </a:bodyPr>
          <a:lstStyle>
            <a:lvl1pPr>
              <a:defRPr sz="1400"/>
            </a:lvl1pPr>
          </a:lstStyle>
          <a:p>
            <a:endParaRPr lang="en-US" dirty="0"/>
          </a:p>
        </p:txBody>
      </p:sp>
      <p:sp>
        <p:nvSpPr>
          <p:cNvPr id="18" name="Picture Placeholder 7"/>
          <p:cNvSpPr>
            <a:spLocks noGrp="1"/>
          </p:cNvSpPr>
          <p:nvPr>
            <p:ph type="pic" sz="quarter" idx="22"/>
          </p:nvPr>
        </p:nvSpPr>
        <p:spPr>
          <a:xfrm>
            <a:off x="152400" y="4800600"/>
            <a:ext cx="2286000" cy="1600200"/>
          </a:xfrm>
        </p:spPr>
        <p:txBody>
          <a:bodyPr>
            <a:normAutofit/>
          </a:bodyPr>
          <a:lstStyle>
            <a:lvl1pPr>
              <a:defRPr sz="1400"/>
            </a:lvl1pPr>
          </a:lstStyle>
          <a:p>
            <a:endParaRPr lang="en-US" dirty="0"/>
          </a:p>
        </p:txBody>
      </p:sp>
      <p:sp>
        <p:nvSpPr>
          <p:cNvPr id="19" name="Picture Placeholder 7"/>
          <p:cNvSpPr>
            <a:spLocks noGrp="1"/>
          </p:cNvSpPr>
          <p:nvPr>
            <p:ph type="pic" sz="quarter" idx="23"/>
          </p:nvPr>
        </p:nvSpPr>
        <p:spPr>
          <a:xfrm>
            <a:off x="6019800" y="3276600"/>
            <a:ext cx="2971800" cy="1066800"/>
          </a:xfrm>
        </p:spPr>
        <p:txBody>
          <a:bodyPr>
            <a:normAutofit/>
          </a:bodyPr>
          <a:lstStyle>
            <a:lvl1pPr>
              <a:defRPr sz="1400"/>
            </a:lvl1pPr>
          </a:lstStyle>
          <a:p>
            <a:endParaRPr lang="en-US" dirty="0"/>
          </a:p>
        </p:txBody>
      </p:sp>
      <p:sp>
        <p:nvSpPr>
          <p:cNvPr id="20" name="Picture Placeholder 7"/>
          <p:cNvSpPr>
            <a:spLocks noGrp="1"/>
          </p:cNvSpPr>
          <p:nvPr>
            <p:ph type="pic" sz="quarter" idx="24"/>
          </p:nvPr>
        </p:nvSpPr>
        <p:spPr>
          <a:xfrm>
            <a:off x="9753600" y="3276600"/>
            <a:ext cx="914400" cy="1600200"/>
          </a:xfrm>
        </p:spPr>
        <p:txBody>
          <a:bodyPr>
            <a:normAutofit/>
          </a:bodyPr>
          <a:lstStyle>
            <a:lvl1pPr>
              <a:defRPr sz="1400"/>
            </a:lvl1pPr>
          </a:lstStyle>
          <a:p>
            <a:endParaRPr lang="en-US" dirty="0"/>
          </a:p>
        </p:txBody>
      </p:sp>
      <p:sp>
        <p:nvSpPr>
          <p:cNvPr id="22" name="Text Placeholder 21"/>
          <p:cNvSpPr>
            <a:spLocks noGrp="1"/>
          </p:cNvSpPr>
          <p:nvPr>
            <p:ph type="body" sz="quarter" idx="26" hasCustomPrompt="1"/>
          </p:nvPr>
        </p:nvSpPr>
        <p:spPr>
          <a:xfrm>
            <a:off x="0" y="2819400"/>
            <a:ext cx="2057400" cy="381000"/>
          </a:xfrm>
        </p:spPr>
        <p:txBody>
          <a:bodyPr>
            <a:normAutofit/>
          </a:bodyPr>
          <a:lstStyle>
            <a:lvl1pPr marL="0" indent="0">
              <a:buNone/>
              <a:defRPr sz="1400" baseline="0"/>
            </a:lvl1pPr>
          </a:lstStyle>
          <a:p>
            <a:pPr lvl="0"/>
            <a:r>
              <a:rPr lang="en-US" dirty="0" smtClean="0"/>
              <a:t>{type number &amp;  caption}</a:t>
            </a:r>
            <a:endParaRPr lang="en-US" dirty="0"/>
          </a:p>
        </p:txBody>
      </p:sp>
      <p:sp>
        <p:nvSpPr>
          <p:cNvPr id="23" name="Text Placeholder 21"/>
          <p:cNvSpPr>
            <a:spLocks noGrp="1"/>
          </p:cNvSpPr>
          <p:nvPr>
            <p:ph type="body" sz="quarter" idx="27" hasCustomPrompt="1"/>
          </p:nvPr>
        </p:nvSpPr>
        <p:spPr>
          <a:xfrm>
            <a:off x="2438400" y="2895600"/>
            <a:ext cx="2057400" cy="381000"/>
          </a:xfrm>
        </p:spPr>
        <p:txBody>
          <a:bodyPr>
            <a:normAutofit/>
          </a:bodyPr>
          <a:lstStyle>
            <a:lvl1pPr marL="0" indent="0">
              <a:buNone/>
              <a:defRPr sz="1400" baseline="0"/>
            </a:lvl1pPr>
          </a:lstStyle>
          <a:p>
            <a:pPr lvl="0"/>
            <a:r>
              <a:rPr lang="en-US" dirty="0" smtClean="0"/>
              <a:t>{type number &amp;  caption}</a:t>
            </a:r>
            <a:endParaRPr lang="en-US" dirty="0"/>
          </a:p>
        </p:txBody>
      </p:sp>
      <p:sp>
        <p:nvSpPr>
          <p:cNvPr id="24" name="Text Placeholder 21"/>
          <p:cNvSpPr>
            <a:spLocks noGrp="1"/>
          </p:cNvSpPr>
          <p:nvPr>
            <p:ph type="body" sz="quarter" idx="28" hasCustomPrompt="1"/>
          </p:nvPr>
        </p:nvSpPr>
        <p:spPr>
          <a:xfrm>
            <a:off x="4876800" y="2895600"/>
            <a:ext cx="2057400" cy="381000"/>
          </a:xfrm>
        </p:spPr>
        <p:txBody>
          <a:bodyPr>
            <a:normAutofit/>
          </a:bodyPr>
          <a:lstStyle>
            <a:lvl1pPr marL="0" indent="0">
              <a:buNone/>
              <a:defRPr sz="1400" baseline="0"/>
            </a:lvl1pPr>
          </a:lstStyle>
          <a:p>
            <a:pPr lvl="0"/>
            <a:r>
              <a:rPr lang="en-US" dirty="0" smtClean="0"/>
              <a:t>{type number &amp;  caption}</a:t>
            </a:r>
            <a:endParaRPr lang="en-US" dirty="0"/>
          </a:p>
        </p:txBody>
      </p:sp>
      <p:sp>
        <p:nvSpPr>
          <p:cNvPr id="25" name="Text Placeholder 21"/>
          <p:cNvSpPr>
            <a:spLocks noGrp="1"/>
          </p:cNvSpPr>
          <p:nvPr>
            <p:ph type="body" sz="quarter" idx="29" hasCustomPrompt="1"/>
          </p:nvPr>
        </p:nvSpPr>
        <p:spPr>
          <a:xfrm>
            <a:off x="7162800" y="2895600"/>
            <a:ext cx="2057400" cy="381000"/>
          </a:xfrm>
        </p:spPr>
        <p:txBody>
          <a:bodyPr>
            <a:normAutofit/>
          </a:bodyPr>
          <a:lstStyle>
            <a:lvl1pPr marL="0" indent="0">
              <a:buNone/>
              <a:defRPr sz="1400" baseline="0"/>
            </a:lvl1pPr>
          </a:lstStyle>
          <a:p>
            <a:pPr lvl="0"/>
            <a:r>
              <a:rPr lang="en-US" dirty="0" smtClean="0"/>
              <a:t>{type number &amp;  caption}</a:t>
            </a:r>
            <a:endParaRPr lang="en-US" dirty="0"/>
          </a:p>
        </p:txBody>
      </p:sp>
      <p:sp>
        <p:nvSpPr>
          <p:cNvPr id="28" name="Text Placeholder 21"/>
          <p:cNvSpPr>
            <a:spLocks noGrp="1"/>
          </p:cNvSpPr>
          <p:nvPr>
            <p:ph type="body" sz="quarter" idx="30" hasCustomPrompt="1"/>
          </p:nvPr>
        </p:nvSpPr>
        <p:spPr>
          <a:xfrm>
            <a:off x="152400" y="4343400"/>
            <a:ext cx="2057400" cy="381000"/>
          </a:xfrm>
        </p:spPr>
        <p:txBody>
          <a:bodyPr>
            <a:normAutofit/>
          </a:bodyPr>
          <a:lstStyle>
            <a:lvl1pPr marL="0" indent="0">
              <a:buNone/>
              <a:defRPr sz="1400" baseline="0"/>
            </a:lvl1pPr>
          </a:lstStyle>
          <a:p>
            <a:pPr lvl="0"/>
            <a:r>
              <a:rPr lang="en-US" dirty="0" smtClean="0"/>
              <a:t>{type number &amp;  caption}</a:t>
            </a:r>
            <a:endParaRPr lang="en-US" dirty="0"/>
          </a:p>
        </p:txBody>
      </p:sp>
      <p:sp>
        <p:nvSpPr>
          <p:cNvPr id="29" name="Text Placeholder 21"/>
          <p:cNvSpPr>
            <a:spLocks noGrp="1"/>
          </p:cNvSpPr>
          <p:nvPr>
            <p:ph type="body" sz="quarter" idx="31" hasCustomPrompt="1"/>
          </p:nvPr>
        </p:nvSpPr>
        <p:spPr>
          <a:xfrm>
            <a:off x="3048000" y="4343400"/>
            <a:ext cx="2057400" cy="381000"/>
          </a:xfrm>
        </p:spPr>
        <p:txBody>
          <a:bodyPr>
            <a:normAutofit/>
          </a:bodyPr>
          <a:lstStyle>
            <a:lvl1pPr marL="0" indent="0">
              <a:buNone/>
              <a:defRPr sz="1400" baseline="0"/>
            </a:lvl1pPr>
          </a:lstStyle>
          <a:p>
            <a:pPr lvl="0"/>
            <a:r>
              <a:rPr lang="en-US" dirty="0" smtClean="0"/>
              <a:t>{type number &amp;  caption}</a:t>
            </a:r>
            <a:endParaRPr lang="en-US" dirty="0"/>
          </a:p>
        </p:txBody>
      </p:sp>
      <p:sp>
        <p:nvSpPr>
          <p:cNvPr id="30" name="Text Placeholder 21"/>
          <p:cNvSpPr>
            <a:spLocks noGrp="1"/>
          </p:cNvSpPr>
          <p:nvPr>
            <p:ph type="body" sz="quarter" idx="32" hasCustomPrompt="1"/>
          </p:nvPr>
        </p:nvSpPr>
        <p:spPr>
          <a:xfrm>
            <a:off x="6019800" y="4343400"/>
            <a:ext cx="2057400" cy="381000"/>
          </a:xfrm>
        </p:spPr>
        <p:txBody>
          <a:bodyPr>
            <a:normAutofit/>
          </a:bodyPr>
          <a:lstStyle>
            <a:lvl1pPr marL="0" indent="0">
              <a:buNone/>
              <a:defRPr sz="1400" baseline="0"/>
            </a:lvl1pPr>
          </a:lstStyle>
          <a:p>
            <a:pPr lvl="0"/>
            <a:r>
              <a:rPr lang="en-US" dirty="0" smtClean="0"/>
              <a:t>{type number &amp;  caption}</a:t>
            </a:r>
            <a:endParaRPr lang="en-US" dirty="0"/>
          </a:p>
        </p:txBody>
      </p:sp>
      <p:sp>
        <p:nvSpPr>
          <p:cNvPr id="31" name="Text Placeholder 21"/>
          <p:cNvSpPr>
            <a:spLocks noGrp="1"/>
          </p:cNvSpPr>
          <p:nvPr>
            <p:ph type="body" sz="quarter" idx="33" hasCustomPrompt="1"/>
          </p:nvPr>
        </p:nvSpPr>
        <p:spPr>
          <a:xfrm>
            <a:off x="152400" y="6400800"/>
            <a:ext cx="2057400" cy="381000"/>
          </a:xfrm>
        </p:spPr>
        <p:txBody>
          <a:bodyPr>
            <a:normAutofit/>
          </a:bodyPr>
          <a:lstStyle>
            <a:lvl1pPr marL="0" indent="0">
              <a:buNone/>
              <a:defRPr sz="1400" baseline="0"/>
            </a:lvl1pPr>
          </a:lstStyle>
          <a:p>
            <a:pPr lvl="0"/>
            <a:r>
              <a:rPr lang="en-US" dirty="0" smtClean="0"/>
              <a:t>{type number &amp;  caption}</a:t>
            </a:r>
            <a:endParaRPr lang="en-US" dirty="0"/>
          </a:p>
        </p:txBody>
      </p:sp>
      <p:sp>
        <p:nvSpPr>
          <p:cNvPr id="32" name="Text Placeholder 21"/>
          <p:cNvSpPr>
            <a:spLocks noGrp="1"/>
          </p:cNvSpPr>
          <p:nvPr>
            <p:ph type="body" sz="quarter" idx="34" hasCustomPrompt="1"/>
          </p:nvPr>
        </p:nvSpPr>
        <p:spPr>
          <a:xfrm>
            <a:off x="2590800" y="6400800"/>
            <a:ext cx="2057400" cy="381000"/>
          </a:xfrm>
        </p:spPr>
        <p:txBody>
          <a:bodyPr>
            <a:normAutofit/>
          </a:bodyPr>
          <a:lstStyle>
            <a:lvl1pPr marL="0" indent="0">
              <a:buNone/>
              <a:defRPr sz="1400" baseline="0"/>
            </a:lvl1pPr>
          </a:lstStyle>
          <a:p>
            <a:pPr lvl="0"/>
            <a:r>
              <a:rPr lang="en-US" dirty="0" smtClean="0"/>
              <a:t>{type number &amp;  caption}</a:t>
            </a:r>
            <a:endParaRPr lang="en-US" dirty="0"/>
          </a:p>
        </p:txBody>
      </p:sp>
      <p:sp>
        <p:nvSpPr>
          <p:cNvPr id="33" name="Text Placeholder 21"/>
          <p:cNvSpPr>
            <a:spLocks noGrp="1"/>
          </p:cNvSpPr>
          <p:nvPr>
            <p:ph type="body" sz="quarter" idx="35" hasCustomPrompt="1"/>
          </p:nvPr>
        </p:nvSpPr>
        <p:spPr>
          <a:xfrm>
            <a:off x="5029200" y="6400800"/>
            <a:ext cx="2057400" cy="381000"/>
          </a:xfrm>
        </p:spPr>
        <p:txBody>
          <a:bodyPr>
            <a:normAutofit/>
          </a:bodyPr>
          <a:lstStyle>
            <a:lvl1pPr marL="0" indent="0">
              <a:buNone/>
              <a:defRPr sz="1400" baseline="0"/>
            </a:lvl1pPr>
          </a:lstStyle>
          <a:p>
            <a:pPr lvl="0"/>
            <a:r>
              <a:rPr lang="en-US" dirty="0" smtClean="0"/>
              <a:t>{type number &amp;  caption}</a:t>
            </a:r>
            <a:endParaRPr lang="en-US" dirty="0"/>
          </a:p>
        </p:txBody>
      </p:sp>
      <p:sp>
        <p:nvSpPr>
          <p:cNvPr id="34" name="Text Placeholder 21"/>
          <p:cNvSpPr>
            <a:spLocks noGrp="1"/>
          </p:cNvSpPr>
          <p:nvPr>
            <p:ph type="body" sz="quarter" idx="36" hasCustomPrompt="1"/>
          </p:nvPr>
        </p:nvSpPr>
        <p:spPr>
          <a:xfrm>
            <a:off x="7467600" y="6400800"/>
            <a:ext cx="2057400" cy="381000"/>
          </a:xfrm>
        </p:spPr>
        <p:txBody>
          <a:bodyPr>
            <a:normAutofit/>
          </a:bodyPr>
          <a:lstStyle>
            <a:lvl1pPr marL="0" indent="0">
              <a:buNone/>
              <a:defRPr sz="1400" baseline="0"/>
            </a:lvl1pPr>
          </a:lstStyle>
          <a:p>
            <a:pPr lvl="0"/>
            <a:r>
              <a:rPr lang="en-US" dirty="0" smtClean="0"/>
              <a:t>{type number &amp;  caption}</a:t>
            </a:r>
            <a:endParaRPr lang="en-US" dirty="0"/>
          </a:p>
        </p:txBody>
      </p:sp>
    </p:spTree>
    <p:extLst>
      <p:ext uri="{BB962C8B-B14F-4D97-AF65-F5344CB8AC3E}">
        <p14:creationId xmlns:p14="http://schemas.microsoft.com/office/powerpoint/2010/main" val="2247167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56E546-F8DE-47ED-916B-E1948C9385DF}" type="datetimeFigureOut">
              <a:rPr lang="en-US" smtClean="0"/>
              <a:pPr/>
              <a:t>9/23/2016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4EC196-0E3C-480F-AC98-8C5F6A3BA679}" type="slidenum">
              <a:rPr lang="en-US" smtClean="0"/>
              <a:pPr/>
              <a:t>‹#›</a:t>
            </a:fld>
            <a:endParaRPr lang="en-US"/>
          </a:p>
        </p:txBody>
      </p:sp>
    </p:spTree>
    <p:extLst>
      <p:ext uri="{BB962C8B-B14F-4D97-AF65-F5344CB8AC3E}">
        <p14:creationId xmlns:p14="http://schemas.microsoft.com/office/powerpoint/2010/main" val="42237048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456E546-F8DE-47ED-916B-E1948C9385DF}" type="datetimeFigureOut">
              <a:rPr lang="en-US" smtClean="0"/>
              <a:pPr/>
              <a:t>9/23/2016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4EC196-0E3C-480F-AC98-8C5F6A3BA679}" type="slidenum">
              <a:rPr lang="en-US" smtClean="0"/>
              <a:pPr/>
              <a:t>‹#›</a:t>
            </a:fld>
            <a:endParaRPr lang="en-US"/>
          </a:p>
        </p:txBody>
      </p:sp>
    </p:spTree>
    <p:extLst>
      <p:ext uri="{BB962C8B-B14F-4D97-AF65-F5344CB8AC3E}">
        <p14:creationId xmlns:p14="http://schemas.microsoft.com/office/powerpoint/2010/main" val="3811270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456E546-F8DE-47ED-916B-E1948C9385DF}" type="datetimeFigureOut">
              <a:rPr lang="en-US" smtClean="0"/>
              <a:pPr/>
              <a:t>9/23/2016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4EC196-0E3C-480F-AC98-8C5F6A3BA679}" type="slidenum">
              <a:rPr lang="en-US" smtClean="0"/>
              <a:pPr/>
              <a:t>‹#›</a:t>
            </a:fld>
            <a:endParaRPr lang="en-US"/>
          </a:p>
        </p:txBody>
      </p:sp>
    </p:spTree>
    <p:extLst>
      <p:ext uri="{BB962C8B-B14F-4D97-AF65-F5344CB8AC3E}">
        <p14:creationId xmlns:p14="http://schemas.microsoft.com/office/powerpoint/2010/main" val="16993499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456E546-F8DE-47ED-916B-E1948C9385DF}" type="datetimeFigureOut">
              <a:rPr lang="en-US" smtClean="0"/>
              <a:pPr/>
              <a:t>9/23/2016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24EC196-0E3C-480F-AC98-8C5F6A3BA679}" type="slidenum">
              <a:rPr lang="en-US" smtClean="0"/>
              <a:pPr/>
              <a:t>‹#›</a:t>
            </a:fld>
            <a:endParaRPr lang="en-US"/>
          </a:p>
        </p:txBody>
      </p:sp>
    </p:spTree>
    <p:extLst>
      <p:ext uri="{BB962C8B-B14F-4D97-AF65-F5344CB8AC3E}">
        <p14:creationId xmlns:p14="http://schemas.microsoft.com/office/powerpoint/2010/main" val="1699113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456E546-F8DE-47ED-916B-E1948C9385DF}" type="datetimeFigureOut">
              <a:rPr lang="en-US" smtClean="0"/>
              <a:pPr/>
              <a:t>9/23/2016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4EC196-0E3C-480F-AC98-8C5F6A3BA679}" type="slidenum">
              <a:rPr lang="en-US" smtClean="0"/>
              <a:pPr/>
              <a:t>‹#›</a:t>
            </a:fld>
            <a:endParaRPr lang="en-US"/>
          </a:p>
        </p:txBody>
      </p:sp>
    </p:spTree>
    <p:extLst>
      <p:ext uri="{BB962C8B-B14F-4D97-AF65-F5344CB8AC3E}">
        <p14:creationId xmlns:p14="http://schemas.microsoft.com/office/powerpoint/2010/main" val="31220502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56E546-F8DE-47ED-916B-E1948C9385DF}" type="datetimeFigureOut">
              <a:rPr lang="en-US" smtClean="0"/>
              <a:pPr/>
              <a:t>9/23/2016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24EC196-0E3C-480F-AC98-8C5F6A3BA679}" type="slidenum">
              <a:rPr lang="en-US" smtClean="0"/>
              <a:pPr/>
              <a:t>‹#›</a:t>
            </a:fld>
            <a:endParaRPr lang="en-US"/>
          </a:p>
        </p:txBody>
      </p:sp>
    </p:spTree>
    <p:extLst>
      <p:ext uri="{BB962C8B-B14F-4D97-AF65-F5344CB8AC3E}">
        <p14:creationId xmlns:p14="http://schemas.microsoft.com/office/powerpoint/2010/main" val="4261466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56E546-F8DE-47ED-916B-E1948C9385DF}" type="datetimeFigureOut">
              <a:rPr lang="en-US" smtClean="0"/>
              <a:pPr/>
              <a:t>9/23/2016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4EC196-0E3C-480F-AC98-8C5F6A3BA679}" type="slidenum">
              <a:rPr lang="en-US" smtClean="0"/>
              <a:pPr/>
              <a:t>‹#›</a:t>
            </a:fld>
            <a:endParaRPr lang="en-US"/>
          </a:p>
        </p:txBody>
      </p:sp>
    </p:spTree>
    <p:extLst>
      <p:ext uri="{BB962C8B-B14F-4D97-AF65-F5344CB8AC3E}">
        <p14:creationId xmlns:p14="http://schemas.microsoft.com/office/powerpoint/2010/main" val="475618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56E546-F8DE-47ED-916B-E1948C9385DF}" type="datetimeFigureOut">
              <a:rPr lang="en-US" smtClean="0"/>
              <a:pPr/>
              <a:t>9/23/2016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4EC196-0E3C-480F-AC98-8C5F6A3BA679}" type="slidenum">
              <a:rPr lang="en-US" smtClean="0"/>
              <a:pPr/>
              <a:t>‹#›</a:t>
            </a:fld>
            <a:endParaRPr lang="en-US"/>
          </a:p>
        </p:txBody>
      </p:sp>
    </p:spTree>
    <p:extLst>
      <p:ext uri="{BB962C8B-B14F-4D97-AF65-F5344CB8AC3E}">
        <p14:creationId xmlns:p14="http://schemas.microsoft.com/office/powerpoint/2010/main" val="223741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56E546-F8DE-47ED-916B-E1948C9385DF}" type="datetimeFigureOut">
              <a:rPr lang="en-US" smtClean="0"/>
              <a:pPr/>
              <a:t>9/23/2016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4EC196-0E3C-480F-AC98-8C5F6A3BA679}" type="slidenum">
              <a:rPr lang="en-US" smtClean="0"/>
              <a:pPr/>
              <a:t>‹#›</a:t>
            </a:fld>
            <a:endParaRPr lang="en-US"/>
          </a:p>
        </p:txBody>
      </p:sp>
    </p:spTree>
    <p:extLst>
      <p:ext uri="{BB962C8B-B14F-4D97-AF65-F5344CB8AC3E}">
        <p14:creationId xmlns:p14="http://schemas.microsoft.com/office/powerpoint/2010/main" val="17629859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7.jpeg"/><Relationship Id="rId13" Type="http://schemas.openxmlformats.org/officeDocument/2006/relationships/image" Target="../media/image22.jpeg"/><Relationship Id="rId3" Type="http://schemas.openxmlformats.org/officeDocument/2006/relationships/image" Target="../media/image12.jpg"/><Relationship Id="rId7" Type="http://schemas.openxmlformats.org/officeDocument/2006/relationships/image" Target="../media/image16.JPG"/><Relationship Id="rId12" Type="http://schemas.openxmlformats.org/officeDocument/2006/relationships/image" Target="../media/image21.jpeg"/><Relationship Id="rId2" Type="http://schemas.openxmlformats.org/officeDocument/2006/relationships/image" Target="../media/image11.jpeg"/><Relationship Id="rId16" Type="http://schemas.openxmlformats.org/officeDocument/2006/relationships/image" Target="../media/image25.png"/><Relationship Id="rId1" Type="http://schemas.openxmlformats.org/officeDocument/2006/relationships/slideLayout" Target="../slideLayouts/slideLayout5.xml"/><Relationship Id="rId6" Type="http://schemas.openxmlformats.org/officeDocument/2006/relationships/image" Target="../media/image15.jpg"/><Relationship Id="rId11" Type="http://schemas.openxmlformats.org/officeDocument/2006/relationships/image" Target="../media/image20.jpeg"/><Relationship Id="rId5" Type="http://schemas.openxmlformats.org/officeDocument/2006/relationships/image" Target="../media/image14.jpeg"/><Relationship Id="rId15" Type="http://schemas.openxmlformats.org/officeDocument/2006/relationships/image" Target="../media/image24.jpeg"/><Relationship Id="rId10" Type="http://schemas.openxmlformats.org/officeDocument/2006/relationships/image" Target="../media/image19.jpeg"/><Relationship Id="rId4" Type="http://schemas.openxmlformats.org/officeDocument/2006/relationships/image" Target="../media/image13.jpeg"/><Relationship Id="rId9" Type="http://schemas.openxmlformats.org/officeDocument/2006/relationships/image" Target="../media/image18.jpeg"/><Relationship Id="rId14" Type="http://schemas.openxmlformats.org/officeDocument/2006/relationships/image" Target="../media/image23.jpeg"/></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8" Type="http://schemas.openxmlformats.org/officeDocument/2006/relationships/image" Target="../media/image31.jpeg"/><Relationship Id="rId13" Type="http://schemas.openxmlformats.org/officeDocument/2006/relationships/image" Target="../media/image36.jpeg"/><Relationship Id="rId3" Type="http://schemas.openxmlformats.org/officeDocument/2006/relationships/image" Target="../media/image26.jpeg"/><Relationship Id="rId7" Type="http://schemas.openxmlformats.org/officeDocument/2006/relationships/image" Target="../media/image30.jpeg"/><Relationship Id="rId12" Type="http://schemas.openxmlformats.org/officeDocument/2006/relationships/image" Target="../media/image35.jpeg"/><Relationship Id="rId2" Type="http://schemas.openxmlformats.org/officeDocument/2006/relationships/image" Target="../media/image16.JPG"/><Relationship Id="rId1" Type="http://schemas.openxmlformats.org/officeDocument/2006/relationships/slideLayout" Target="../slideLayouts/slideLayout5.xml"/><Relationship Id="rId6" Type="http://schemas.openxmlformats.org/officeDocument/2006/relationships/image" Target="../media/image29.jpeg"/><Relationship Id="rId11" Type="http://schemas.openxmlformats.org/officeDocument/2006/relationships/image" Target="../media/image34.jpg"/><Relationship Id="rId5" Type="http://schemas.openxmlformats.org/officeDocument/2006/relationships/image" Target="../media/image28.jpeg"/><Relationship Id="rId15" Type="http://schemas.openxmlformats.org/officeDocument/2006/relationships/image" Target="../media/image25.png"/><Relationship Id="rId10" Type="http://schemas.openxmlformats.org/officeDocument/2006/relationships/image" Target="../media/image33.jpeg"/><Relationship Id="rId4" Type="http://schemas.openxmlformats.org/officeDocument/2006/relationships/image" Target="../media/image27.jpg"/><Relationship Id="rId9" Type="http://schemas.openxmlformats.org/officeDocument/2006/relationships/image" Target="../media/image32.jpeg"/><Relationship Id="rId14" Type="http://schemas.openxmlformats.org/officeDocument/2006/relationships/image" Target="../media/image37.jpeg"/></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hyperlink" Target="http://climatechicago.fieldmuseum.org/sites/default/files/Visual%20Collages_1_0.pdf" TargetMode="External"/><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tinyurl.com/clevelandtoolkit" TargetMode="External"/><Relationship Id="rId5" Type="http://schemas.openxmlformats.org/officeDocument/2006/relationships/hyperlink" Target="https://d3n8a8pro7vhmx.cloudfront.net/sustainablecleveland/pages/149/attachments/original/1462888931/NEIGHBORHOOD_CLIMATE_ACTION_TOOLKIT-FINAL.pdf?1462888931" TargetMode="External"/><Relationship Id="rId4" Type="http://schemas.openxmlformats.org/officeDocument/2006/relationships/hyperlink" Target="http://climatechicago.fieldmuseum.org/"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1181100" y="1219200"/>
            <a:ext cx="7086600" cy="5490090"/>
          </a:xfrm>
          <a:ln>
            <a:solidFill>
              <a:schemeClr val="tx1"/>
            </a:solidFill>
          </a:ln>
        </p:spPr>
      </p:pic>
      <p:sp>
        <p:nvSpPr>
          <p:cNvPr id="8" name="Title 1"/>
          <p:cNvSpPr>
            <a:spLocks noGrp="1"/>
          </p:cNvSpPr>
          <p:nvPr>
            <p:ph type="title"/>
          </p:nvPr>
        </p:nvSpPr>
        <p:spPr>
          <a:xfrm>
            <a:off x="1219200" y="76200"/>
            <a:ext cx="7010400" cy="1143000"/>
          </a:xfrm>
        </p:spPr>
        <p:txBody>
          <a:bodyPr>
            <a:noAutofit/>
          </a:bodyPr>
          <a:lstStyle/>
          <a:p>
            <a:r>
              <a:rPr lang="en-US" sz="4000" b="1" dirty="0" smtClean="0"/>
              <a:t>Make Your Own Visual Collages </a:t>
            </a:r>
            <a:endParaRPr lang="en-US" sz="4000" b="1" dirty="0"/>
          </a:p>
        </p:txBody>
      </p:sp>
    </p:spTree>
    <p:extLst>
      <p:ext uri="{BB962C8B-B14F-4D97-AF65-F5344CB8AC3E}">
        <p14:creationId xmlns:p14="http://schemas.microsoft.com/office/powerpoint/2010/main" val="18238558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211428"/>
            <a:ext cx="8229600" cy="494172"/>
          </a:xfrm>
        </p:spPr>
        <p:txBody>
          <a:bodyPr>
            <a:noAutofit/>
          </a:bodyPr>
          <a:lstStyle/>
          <a:p>
            <a:pPr algn="l"/>
            <a:r>
              <a:rPr lang="en-US" sz="2800" b="1" dirty="0" smtClean="0"/>
              <a:t>{type title from page one}</a:t>
            </a:r>
            <a:endParaRPr lang="en-US" sz="2800" b="1" dirty="0"/>
          </a:p>
        </p:txBody>
      </p:sp>
      <p:sp>
        <p:nvSpPr>
          <p:cNvPr id="3" name="Content Placeholder 2"/>
          <p:cNvSpPr>
            <a:spLocks noGrp="1"/>
          </p:cNvSpPr>
          <p:nvPr>
            <p:ph idx="1"/>
          </p:nvPr>
        </p:nvSpPr>
        <p:spPr>
          <a:xfrm>
            <a:off x="304800" y="914400"/>
            <a:ext cx="6361112" cy="5181600"/>
          </a:xfrm>
          <a:ln>
            <a:noFill/>
          </a:ln>
        </p:spPr>
        <p:txBody>
          <a:bodyPr numCol="3">
            <a:normAutofit/>
          </a:bodyPr>
          <a:lstStyle/>
          <a:p>
            <a:pPr marL="0" indent="0">
              <a:buNone/>
            </a:pPr>
            <a:r>
              <a:rPr lang="en-US" sz="1400" dirty="0" smtClean="0"/>
              <a:t>{type in brief descriptions of each photo shown on page one; be sure to include the number and caption from each photo}</a:t>
            </a:r>
            <a:endParaRPr lang="en-US" sz="1400" dirty="0"/>
          </a:p>
        </p:txBody>
      </p:sp>
      <p:sp>
        <p:nvSpPr>
          <p:cNvPr id="5" name="Content Placeholder 5"/>
          <p:cNvSpPr txBox="1">
            <a:spLocks/>
          </p:cNvSpPr>
          <p:nvPr/>
        </p:nvSpPr>
        <p:spPr>
          <a:xfrm>
            <a:off x="6665912" y="784048"/>
            <a:ext cx="2063750" cy="4891724"/>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400" dirty="0" smtClean="0">
                <a:solidFill>
                  <a:schemeClr val="tx1">
                    <a:lumMod val="65000"/>
                    <a:lumOff val="35000"/>
                  </a:schemeClr>
                </a:solidFill>
              </a:rPr>
              <a:t>{type in questions that can inspire people to talk about things they do now or in the past}</a:t>
            </a:r>
          </a:p>
          <a:p>
            <a:pPr lvl="1"/>
            <a:endParaRPr lang="en-US" sz="1400" dirty="0" smtClean="0">
              <a:solidFill>
                <a:schemeClr val="tx1">
                  <a:lumMod val="65000"/>
                  <a:lumOff val="35000"/>
                </a:schemeClr>
              </a:solidFill>
            </a:endParaRPr>
          </a:p>
          <a:p>
            <a:pPr marL="0" indent="0">
              <a:buFont typeface="Arial" panose="020B0604020202020204" pitchFamily="34" charset="0"/>
              <a:buNone/>
            </a:pPr>
            <a:endParaRPr lang="en-US" sz="1400" dirty="0" smtClean="0">
              <a:solidFill>
                <a:schemeClr val="tx1">
                  <a:lumMod val="65000"/>
                  <a:lumOff val="35000"/>
                </a:schemeClr>
              </a:solidFill>
            </a:endParaRPr>
          </a:p>
          <a:p>
            <a:r>
              <a:rPr lang="en-US" sz="1400" dirty="0" smtClean="0">
                <a:solidFill>
                  <a:schemeClr val="tx1">
                    <a:lumMod val="65000"/>
                    <a:lumOff val="35000"/>
                  </a:schemeClr>
                </a:solidFill>
              </a:rPr>
              <a:t>{type in questions that inspire people to talk about what they can do in the future}</a:t>
            </a:r>
            <a:endParaRPr lang="en-US" sz="1400" dirty="0">
              <a:solidFill>
                <a:schemeClr val="tx1">
                  <a:lumMod val="65000"/>
                  <a:lumOff val="35000"/>
                </a:schemeClr>
              </a:solidFill>
            </a:endParaRPr>
          </a:p>
        </p:txBody>
      </p:sp>
      <p:sp>
        <p:nvSpPr>
          <p:cNvPr id="7" name="TextBox 6"/>
          <p:cNvSpPr txBox="1"/>
          <p:nvPr/>
        </p:nvSpPr>
        <p:spPr>
          <a:xfrm>
            <a:off x="5976938" y="5936159"/>
            <a:ext cx="3014662" cy="707886"/>
          </a:xfrm>
          <a:prstGeom prst="rect">
            <a:avLst/>
          </a:prstGeom>
          <a:noFill/>
        </p:spPr>
        <p:txBody>
          <a:bodyPr wrap="square" rtlCol="0">
            <a:spAutoFit/>
          </a:bodyPr>
          <a:lstStyle/>
          <a:p>
            <a:r>
              <a:rPr lang="en-US" sz="1000" dirty="0">
                <a:solidFill>
                  <a:schemeClr val="tx1">
                    <a:lumMod val="50000"/>
                    <a:lumOff val="50000"/>
                  </a:schemeClr>
                </a:solidFill>
              </a:rPr>
              <a:t>{type your organization’s name here</a:t>
            </a:r>
            <a:r>
              <a:rPr lang="en-US" sz="1000" dirty="0" smtClean="0">
                <a:solidFill>
                  <a:schemeClr val="tx1">
                    <a:lumMod val="50000"/>
                    <a:lumOff val="50000"/>
                  </a:schemeClr>
                </a:solidFill>
              </a:rPr>
              <a:t>} created this visual collage in partnership with the Connecting Climate to Communities Initiative, based on a design from The Field Museum.</a:t>
            </a:r>
            <a:endParaRPr lang="en-US" sz="1000" dirty="0">
              <a:solidFill>
                <a:schemeClr val="tx1">
                  <a:lumMod val="50000"/>
                  <a:lumOff val="50000"/>
                </a:schemeClr>
              </a:solidFill>
            </a:endParaRPr>
          </a:p>
        </p:txBody>
      </p:sp>
      <p:sp>
        <p:nvSpPr>
          <p:cNvPr id="6" name="Title 1"/>
          <p:cNvSpPr txBox="1">
            <a:spLocks/>
          </p:cNvSpPr>
          <p:nvPr/>
        </p:nvSpPr>
        <p:spPr>
          <a:xfrm>
            <a:off x="304800" y="76201"/>
            <a:ext cx="5943600" cy="914399"/>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en-US" sz="2800" b="1" dirty="0" smtClean="0">
                <a:latin typeface="+mj-lt"/>
                <a:ea typeface="+mj-ea"/>
                <a:cs typeface="+mj-cs"/>
              </a:rPr>
              <a:t>Captions</a:t>
            </a:r>
            <a:endParaRPr kumimoji="0" lang="en-US" sz="2800" b="1" i="0" u="none" strike="noStrike" kern="1200" cap="none" spc="0" normalizeH="0" baseline="0" noProof="0" dirty="0">
              <a:ln>
                <a:noFill/>
              </a:ln>
              <a:solidFill>
                <a:schemeClr val="tx1"/>
              </a:solidFill>
              <a:effectLst/>
              <a:uLnTx/>
              <a:uFillTx/>
              <a:latin typeface="+mj-lt"/>
              <a:ea typeface="+mj-ea"/>
              <a:cs typeface="+mj-cs"/>
            </a:endParaRPr>
          </a:p>
        </p:txBody>
      </p:sp>
      <p:sp>
        <p:nvSpPr>
          <p:cNvPr id="8" name="Title 1"/>
          <p:cNvSpPr txBox="1">
            <a:spLocks/>
          </p:cNvSpPr>
          <p:nvPr/>
        </p:nvSpPr>
        <p:spPr>
          <a:xfrm>
            <a:off x="6629400" y="76201"/>
            <a:ext cx="2514600" cy="914399"/>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en-US" sz="2800" b="1" dirty="0" smtClean="0">
                <a:latin typeface="+mj-lt"/>
                <a:ea typeface="+mj-ea"/>
                <a:cs typeface="+mj-cs"/>
              </a:rPr>
              <a:t>Questions</a:t>
            </a:r>
            <a:endParaRPr kumimoji="0" lang="en-US" sz="2800" b="1"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9084723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27913" y="238438"/>
            <a:ext cx="1914851" cy="639762"/>
          </a:xfrm>
        </p:spPr>
        <p:txBody>
          <a:bodyPr>
            <a:noAutofit/>
          </a:bodyPr>
          <a:lstStyle/>
          <a:p>
            <a:pPr algn="l"/>
            <a:r>
              <a:rPr lang="en-US" sz="6000" b="1" dirty="0" smtClean="0"/>
              <a:t>Food</a:t>
            </a:r>
            <a:endParaRPr lang="en-US" sz="6000" b="1" dirty="0"/>
          </a:p>
        </p:txBody>
      </p:sp>
      <p:sp>
        <p:nvSpPr>
          <p:cNvPr id="3" name="Text Placeholder 2"/>
          <p:cNvSpPr>
            <a:spLocks noGrp="1"/>
          </p:cNvSpPr>
          <p:nvPr>
            <p:ph type="body" idx="1"/>
          </p:nvPr>
        </p:nvSpPr>
        <p:spPr>
          <a:xfrm>
            <a:off x="76200" y="2854325"/>
            <a:ext cx="2057400" cy="269875"/>
          </a:xfrm>
        </p:spPr>
        <p:txBody>
          <a:bodyPr>
            <a:normAutofit/>
          </a:bodyPr>
          <a:lstStyle/>
          <a:p>
            <a:r>
              <a:rPr lang="en-US" sz="1000" b="0" dirty="0" smtClean="0"/>
              <a:t>Eating plant-based foods </a:t>
            </a:r>
            <a:endParaRPr lang="en-US" sz="1000" b="0" dirty="0"/>
          </a:p>
        </p:txBody>
      </p:sp>
      <p:pic>
        <p:nvPicPr>
          <p:cNvPr id="7" name="Content Placeholder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152400" y="1354137"/>
            <a:ext cx="2286000" cy="1524000"/>
          </a:xfrm>
        </p:spPr>
      </p:pic>
      <p:sp>
        <p:nvSpPr>
          <p:cNvPr id="5" name="Text Placeholder 4"/>
          <p:cNvSpPr>
            <a:spLocks noGrp="1"/>
          </p:cNvSpPr>
          <p:nvPr>
            <p:ph type="body" sz="quarter" idx="3"/>
          </p:nvPr>
        </p:nvSpPr>
        <p:spPr>
          <a:xfrm>
            <a:off x="4495800" y="4800600"/>
            <a:ext cx="1069975" cy="269875"/>
          </a:xfrm>
        </p:spPr>
        <p:txBody>
          <a:bodyPr>
            <a:normAutofit/>
          </a:bodyPr>
          <a:lstStyle/>
          <a:p>
            <a:r>
              <a:rPr lang="en-US" sz="1000" b="0" dirty="0" smtClean="0"/>
              <a:t>Saving </a:t>
            </a:r>
            <a:r>
              <a:rPr lang="en-US" sz="1000" b="0" dirty="0"/>
              <a:t>l</a:t>
            </a:r>
            <a:r>
              <a:rPr lang="en-US" sz="1000" b="0" dirty="0" smtClean="0"/>
              <a:t>eftovers</a:t>
            </a:r>
            <a:endParaRPr lang="en-US" sz="1000" b="0" dirty="0"/>
          </a:p>
        </p:txBody>
      </p:sp>
      <p:sp>
        <p:nvSpPr>
          <p:cNvPr id="11" name="TextBox 10"/>
          <p:cNvSpPr txBox="1"/>
          <p:nvPr/>
        </p:nvSpPr>
        <p:spPr>
          <a:xfrm>
            <a:off x="2876970" y="905585"/>
            <a:ext cx="577113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alibri"/>
                <a:ea typeface="+mn-ea"/>
                <a:cs typeface="+mn-cs"/>
              </a:rPr>
              <a:t>Do these images remind you of anything that you do or have seen others do? </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Text Placeholder 2"/>
          <p:cNvSpPr txBox="1">
            <a:spLocks/>
          </p:cNvSpPr>
          <p:nvPr/>
        </p:nvSpPr>
        <p:spPr>
          <a:xfrm>
            <a:off x="76200" y="4683125"/>
            <a:ext cx="2057400" cy="269875"/>
          </a:xfrm>
          <a:prstGeom prst="rect">
            <a:avLst/>
          </a:prstGeom>
        </p:spPr>
        <p:txBody>
          <a:bodyPr vert="horz" lIns="91440" tIns="45720" rIns="91440" bIns="45720" rtlCol="0" anchor="b">
            <a:normAutofit/>
          </a:bodyPr>
          <a:lstStyle>
            <a:lvl1pPr marL="0" indent="0" algn="l" defTabSz="914400" rtl="0" eaLnBrk="1" latinLnBrk="0" hangingPunct="1">
              <a:spcBef>
                <a:spcPct val="20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1000" b="0" i="0" u="none" strike="noStrike" kern="1200" cap="none" spc="0" normalizeH="0" baseline="0" noProof="0" dirty="0" smtClean="0">
                <a:ln>
                  <a:noFill/>
                </a:ln>
                <a:solidFill>
                  <a:prstClr val="black"/>
                </a:solidFill>
                <a:effectLst/>
                <a:uLnTx/>
                <a:uFillTx/>
                <a:latin typeface="Calibri"/>
                <a:ea typeface="+mn-ea"/>
                <a:cs typeface="+mn-cs"/>
              </a:rPr>
              <a:t>Cooking and baking at home</a:t>
            </a: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Text Placeholder 2"/>
          <p:cNvSpPr txBox="1">
            <a:spLocks/>
          </p:cNvSpPr>
          <p:nvPr/>
        </p:nvSpPr>
        <p:spPr>
          <a:xfrm>
            <a:off x="76200" y="6553200"/>
            <a:ext cx="2057400" cy="304800"/>
          </a:xfrm>
          <a:prstGeom prst="rect">
            <a:avLst/>
          </a:prstGeom>
        </p:spPr>
        <p:txBody>
          <a:bodyPr vert="horz" lIns="91440" tIns="45720" rIns="91440" bIns="45720" rtlCol="0" anchor="b">
            <a:normAutofit/>
          </a:bodyPr>
          <a:lstStyle>
            <a:lvl1pPr marL="0" indent="0" algn="l" defTabSz="914400" rtl="0" eaLnBrk="1" latinLnBrk="0" hangingPunct="1">
              <a:spcBef>
                <a:spcPct val="20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1000" b="0" i="0" u="none" strike="noStrike" kern="1200" cap="none" spc="0" normalizeH="0" baseline="0" noProof="0" dirty="0" smtClean="0">
                <a:ln>
                  <a:noFill/>
                </a:ln>
                <a:solidFill>
                  <a:prstClr val="black"/>
                </a:solidFill>
                <a:effectLst/>
                <a:uLnTx/>
                <a:uFillTx/>
                <a:latin typeface="Calibri"/>
                <a:ea typeface="+mn-ea"/>
                <a:cs typeface="+mn-cs"/>
              </a:rPr>
              <a:t>Eating fresh, local foods </a:t>
            </a:r>
            <a:r>
              <a:rPr kumimoji="0" lang="en-US" sz="1000" b="0" i="0" u="none" strike="noStrike" kern="1200" cap="none" spc="0" normalizeH="0" baseline="0" noProof="0" dirty="0">
                <a:ln>
                  <a:noFill/>
                </a:ln>
                <a:solidFill>
                  <a:prstClr val="black"/>
                </a:solidFill>
                <a:effectLst/>
                <a:uLnTx/>
                <a:uFillTx/>
                <a:latin typeface="Calibri"/>
                <a:ea typeface="+mn-ea"/>
                <a:cs typeface="+mn-cs"/>
              </a:rPr>
              <a:t>i</a:t>
            </a:r>
            <a:r>
              <a:rPr kumimoji="0" lang="en-US" sz="1000" b="0" i="0" u="none" strike="noStrike" kern="1200" cap="none" spc="0" normalizeH="0" baseline="0" noProof="0" dirty="0" smtClean="0">
                <a:ln>
                  <a:noFill/>
                </a:ln>
                <a:solidFill>
                  <a:prstClr val="black"/>
                </a:solidFill>
                <a:effectLst/>
                <a:uLnTx/>
                <a:uFillTx/>
                <a:latin typeface="Calibri"/>
                <a:ea typeface="+mn-ea"/>
                <a:cs typeface="+mn-cs"/>
              </a:rPr>
              <a:t>n season</a:t>
            </a: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Text Placeholder 2"/>
          <p:cNvSpPr txBox="1">
            <a:spLocks/>
          </p:cNvSpPr>
          <p:nvPr/>
        </p:nvSpPr>
        <p:spPr>
          <a:xfrm>
            <a:off x="2459660" y="2867115"/>
            <a:ext cx="1456899" cy="257085"/>
          </a:xfrm>
          <a:prstGeom prst="rect">
            <a:avLst/>
          </a:prstGeom>
        </p:spPr>
        <p:txBody>
          <a:bodyPr vert="horz" lIns="91440" tIns="45720" rIns="91440" bIns="45720" rtlCol="0" anchor="b">
            <a:normAutofit/>
          </a:bodyPr>
          <a:lstStyle>
            <a:lvl1pPr marL="0" indent="0" algn="l" defTabSz="914400" rtl="0" eaLnBrk="1" latinLnBrk="0" hangingPunct="1">
              <a:spcBef>
                <a:spcPct val="20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1000" b="0" i="0" u="none" strike="noStrike" kern="1200" cap="none" spc="0" normalizeH="0" baseline="0" noProof="0" dirty="0" smtClean="0">
                <a:ln>
                  <a:noFill/>
                </a:ln>
                <a:solidFill>
                  <a:prstClr val="black"/>
                </a:solidFill>
                <a:effectLst/>
                <a:uLnTx/>
                <a:uFillTx/>
                <a:latin typeface="Calibri"/>
                <a:ea typeface="+mn-ea"/>
                <a:cs typeface="+mn-cs"/>
              </a:rPr>
              <a:t>Buying food in bulk</a:t>
            </a: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sp>
        <p:nvSpPr>
          <p:cNvPr id="18" name="Text Placeholder 2"/>
          <p:cNvSpPr txBox="1">
            <a:spLocks/>
          </p:cNvSpPr>
          <p:nvPr/>
        </p:nvSpPr>
        <p:spPr>
          <a:xfrm>
            <a:off x="5901976" y="4821872"/>
            <a:ext cx="1337024" cy="248603"/>
          </a:xfrm>
          <a:prstGeom prst="rect">
            <a:avLst/>
          </a:prstGeom>
        </p:spPr>
        <p:txBody>
          <a:bodyPr vert="horz" lIns="91440" tIns="45720" rIns="91440" bIns="45720" rtlCol="0" anchor="b">
            <a:normAutofit/>
          </a:bodyPr>
          <a:lstStyle>
            <a:lvl1pPr marL="0" indent="0" algn="l" defTabSz="914400" rtl="0" eaLnBrk="1" latinLnBrk="0" hangingPunct="1">
              <a:spcBef>
                <a:spcPct val="20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1000" b="0" i="0" u="none" strike="noStrike" kern="1200" cap="none" spc="0" normalizeH="0" baseline="0" noProof="0" dirty="0" smtClean="0">
                <a:ln>
                  <a:noFill/>
                </a:ln>
                <a:solidFill>
                  <a:prstClr val="black"/>
                </a:solidFill>
                <a:effectLst/>
                <a:uLnTx/>
                <a:uFillTx/>
                <a:latin typeface="Calibri"/>
                <a:ea typeface="+mn-ea"/>
                <a:cs typeface="+mn-cs"/>
              </a:rPr>
              <a:t>Packing lunch</a:t>
            </a: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sp>
        <p:nvSpPr>
          <p:cNvPr id="19" name="Text Placeholder 2"/>
          <p:cNvSpPr txBox="1">
            <a:spLocks/>
          </p:cNvSpPr>
          <p:nvPr/>
        </p:nvSpPr>
        <p:spPr>
          <a:xfrm>
            <a:off x="2438400" y="4707464"/>
            <a:ext cx="1371600" cy="256837"/>
          </a:xfrm>
          <a:prstGeom prst="rect">
            <a:avLst/>
          </a:prstGeom>
        </p:spPr>
        <p:txBody>
          <a:bodyPr vert="horz" lIns="91440" tIns="45720" rIns="91440" bIns="45720" rtlCol="0" anchor="b">
            <a:normAutofit/>
          </a:bodyPr>
          <a:lstStyle>
            <a:lvl1pPr marL="0" indent="0" algn="l" defTabSz="914400" rtl="0" eaLnBrk="1" latinLnBrk="0" hangingPunct="1">
              <a:spcBef>
                <a:spcPct val="20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1000" b="0" i="0" u="none" strike="noStrike" kern="1200" cap="none" spc="0" normalizeH="0" baseline="0" noProof="0" dirty="0" smtClean="0">
                <a:ln>
                  <a:noFill/>
                </a:ln>
                <a:solidFill>
                  <a:prstClr val="black"/>
                </a:solidFill>
                <a:effectLst/>
                <a:uLnTx/>
                <a:uFillTx/>
                <a:latin typeface="Calibri"/>
                <a:ea typeface="+mn-ea"/>
                <a:cs typeface="+mn-cs"/>
              </a:rPr>
              <a:t>Growing vegetables</a:t>
            </a: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sp>
        <p:nvSpPr>
          <p:cNvPr id="20" name="Text Placeholder 2"/>
          <p:cNvSpPr txBox="1">
            <a:spLocks/>
          </p:cNvSpPr>
          <p:nvPr/>
        </p:nvSpPr>
        <p:spPr>
          <a:xfrm>
            <a:off x="4800600" y="6444048"/>
            <a:ext cx="1638300" cy="337752"/>
          </a:xfrm>
          <a:prstGeom prst="rect">
            <a:avLst/>
          </a:prstGeom>
        </p:spPr>
        <p:txBody>
          <a:bodyPr vert="horz" lIns="91440" tIns="45720" rIns="91440" bIns="45720" rtlCol="0" anchor="b">
            <a:normAutofit/>
          </a:bodyPr>
          <a:lstStyle>
            <a:lvl1pPr marL="0" indent="0" algn="l" defTabSz="914400" rtl="0" eaLnBrk="1" latinLnBrk="0" hangingPunct="1">
              <a:spcBef>
                <a:spcPct val="20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1000" b="0" i="0" u="none" strike="noStrike" kern="1200" cap="none" spc="0" normalizeH="0" baseline="0" noProof="0" dirty="0" smtClean="0">
                <a:ln>
                  <a:noFill/>
                </a:ln>
                <a:solidFill>
                  <a:prstClr val="black"/>
                </a:solidFill>
                <a:effectLst/>
                <a:uLnTx/>
                <a:uFillTx/>
                <a:latin typeface="Calibri"/>
                <a:ea typeface="+mn-ea"/>
                <a:cs typeface="+mn-cs"/>
              </a:rPr>
              <a:t>Using a pressure cooker</a:t>
            </a: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sp>
        <p:nvSpPr>
          <p:cNvPr id="23" name="Text Placeholder 2"/>
          <p:cNvSpPr txBox="1">
            <a:spLocks/>
          </p:cNvSpPr>
          <p:nvPr/>
        </p:nvSpPr>
        <p:spPr>
          <a:xfrm>
            <a:off x="7239000" y="3810000"/>
            <a:ext cx="1905000" cy="269875"/>
          </a:xfrm>
          <a:prstGeom prst="rect">
            <a:avLst/>
          </a:prstGeom>
        </p:spPr>
        <p:txBody>
          <a:bodyPr vert="horz" lIns="91440" tIns="45720" rIns="91440" bIns="45720" rtlCol="0" anchor="b">
            <a:normAutofit fontScale="92500"/>
          </a:bodyPr>
          <a:lstStyle>
            <a:lvl1pPr marL="0" indent="0" algn="l" defTabSz="914400" rtl="0" eaLnBrk="1" latinLnBrk="0" hangingPunct="1">
              <a:spcBef>
                <a:spcPct val="20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1000" b="0" i="0" u="none" strike="noStrike" kern="1200" cap="none" spc="0" normalizeH="0" baseline="0" noProof="0" dirty="0" smtClean="0">
                <a:ln>
                  <a:noFill/>
                </a:ln>
                <a:solidFill>
                  <a:prstClr val="black"/>
                </a:solidFill>
                <a:effectLst/>
                <a:uLnTx/>
                <a:uFillTx/>
                <a:latin typeface="Calibri"/>
                <a:ea typeface="+mn-ea"/>
                <a:cs typeface="+mn-cs"/>
              </a:rPr>
              <a:t>Maintaining sustainable traditions</a:t>
            </a: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4600" y="5100380"/>
            <a:ext cx="2228166" cy="1541891"/>
          </a:xfrm>
          <a:prstGeom prst="rect">
            <a:avLst/>
          </a:prstGeom>
        </p:spPr>
      </p:pic>
      <p:sp>
        <p:nvSpPr>
          <p:cNvPr id="31" name="Text Placeholder 2"/>
          <p:cNvSpPr txBox="1">
            <a:spLocks/>
          </p:cNvSpPr>
          <p:nvPr/>
        </p:nvSpPr>
        <p:spPr>
          <a:xfrm>
            <a:off x="2514600" y="6484284"/>
            <a:ext cx="2228165" cy="373716"/>
          </a:xfrm>
          <a:prstGeom prst="rect">
            <a:avLst/>
          </a:prstGeom>
        </p:spPr>
        <p:txBody>
          <a:bodyPr vert="horz" lIns="91440" tIns="45720" rIns="91440" bIns="45720" rtlCol="0" anchor="b">
            <a:normAutofit/>
          </a:bodyPr>
          <a:lstStyle>
            <a:lvl1pPr marL="0" indent="0" algn="l" defTabSz="914400" rtl="0" eaLnBrk="1" latinLnBrk="0" hangingPunct="1">
              <a:spcBef>
                <a:spcPct val="20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1000" b="0" i="0" u="none" strike="noStrike" kern="1200" cap="none" spc="0" normalizeH="0" baseline="0" noProof="0" dirty="0" smtClean="0">
                <a:ln>
                  <a:noFill/>
                </a:ln>
                <a:solidFill>
                  <a:prstClr val="black"/>
                </a:solidFill>
                <a:effectLst/>
                <a:uLnTx/>
                <a:uFillTx/>
                <a:latin typeface="Calibri"/>
                <a:ea typeface="+mn-ea"/>
                <a:cs typeface="+mn-cs"/>
              </a:rPr>
              <a:t>Choosing organically grown  food </a:t>
            </a: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sp>
        <p:nvSpPr>
          <p:cNvPr id="29" name="Text Placeholder 2"/>
          <p:cNvSpPr txBox="1">
            <a:spLocks/>
          </p:cNvSpPr>
          <p:nvPr/>
        </p:nvSpPr>
        <p:spPr>
          <a:xfrm>
            <a:off x="6924620" y="6477000"/>
            <a:ext cx="2057400" cy="269875"/>
          </a:xfrm>
          <a:prstGeom prst="rect">
            <a:avLst/>
          </a:prstGeom>
        </p:spPr>
        <p:txBody>
          <a:bodyPr vert="horz" lIns="91440" tIns="45720" rIns="91440" bIns="45720" rtlCol="0" anchor="b">
            <a:normAutofit/>
          </a:bodyPr>
          <a:lstStyle>
            <a:lvl1pPr marL="0" indent="0" algn="l" defTabSz="914400" rtl="0" eaLnBrk="1" latinLnBrk="0" hangingPunct="1">
              <a:spcBef>
                <a:spcPct val="20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1000" b="0" i="0" u="none" strike="noStrike" kern="1200" cap="none" spc="0" normalizeH="0" baseline="0" noProof="0" dirty="0" smtClean="0">
                <a:ln>
                  <a:noFill/>
                </a:ln>
                <a:solidFill>
                  <a:prstClr val="black"/>
                </a:solidFill>
                <a:effectLst/>
                <a:uLnTx/>
                <a:uFillTx/>
                <a:latin typeface="Calibri"/>
                <a:ea typeface="+mn-ea"/>
                <a:cs typeface="+mn-cs"/>
              </a:rPr>
              <a:t>Shopping at farmers’ markets</a:t>
            </a: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00603" y="5170559"/>
            <a:ext cx="1914797" cy="1388228"/>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91199" y="3614764"/>
            <a:ext cx="1476643" cy="1207108"/>
          </a:xfrm>
          <a:prstGeom prst="rect">
            <a:avLst/>
          </a:prstGeom>
        </p:spPr>
      </p:pic>
      <p:pic>
        <p:nvPicPr>
          <p:cNvPr id="25" name="Picture 2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14257" y="1354137"/>
            <a:ext cx="1661682" cy="1495514"/>
          </a:xfrm>
          <a:prstGeom prst="rect">
            <a:avLst/>
          </a:prstGeom>
        </p:spPr>
      </p:pic>
      <p:sp>
        <p:nvSpPr>
          <p:cNvPr id="36" name="Text Placeholder 2"/>
          <p:cNvSpPr txBox="1">
            <a:spLocks/>
          </p:cNvSpPr>
          <p:nvPr/>
        </p:nvSpPr>
        <p:spPr>
          <a:xfrm>
            <a:off x="4343400" y="2854325"/>
            <a:ext cx="1219200" cy="269875"/>
          </a:xfrm>
          <a:prstGeom prst="rect">
            <a:avLst/>
          </a:prstGeom>
        </p:spPr>
        <p:txBody>
          <a:bodyPr vert="horz" lIns="91440" tIns="45720" rIns="91440" bIns="45720" rtlCol="0" anchor="b">
            <a:normAutofit/>
          </a:bodyPr>
          <a:lstStyle>
            <a:lvl1pPr marL="0" indent="0" algn="l" defTabSz="914400" rtl="0" eaLnBrk="1" latinLnBrk="0" hangingPunct="1">
              <a:spcBef>
                <a:spcPct val="20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1000" b="0" i="0" u="none" strike="noStrike" kern="1200" cap="none" spc="0" normalizeH="0" baseline="0" noProof="0" dirty="0" smtClean="0">
                <a:ln>
                  <a:noFill/>
                </a:ln>
                <a:solidFill>
                  <a:prstClr val="black"/>
                </a:solidFill>
                <a:effectLst/>
                <a:uLnTx/>
                <a:uFillTx/>
                <a:latin typeface="Calibri"/>
                <a:ea typeface="+mn-ea"/>
                <a:cs typeface="+mn-cs"/>
              </a:rPr>
              <a:t>Canning food</a:t>
            </a: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sp>
        <p:nvSpPr>
          <p:cNvPr id="34" name="Text Placeholder 2"/>
          <p:cNvSpPr txBox="1">
            <a:spLocks/>
          </p:cNvSpPr>
          <p:nvPr/>
        </p:nvSpPr>
        <p:spPr>
          <a:xfrm>
            <a:off x="6096000" y="3352800"/>
            <a:ext cx="1143000" cy="269875"/>
          </a:xfrm>
          <a:prstGeom prst="rect">
            <a:avLst/>
          </a:prstGeom>
        </p:spPr>
        <p:txBody>
          <a:bodyPr vert="horz" lIns="91440" tIns="45720" rIns="91440" bIns="45720" rtlCol="0" anchor="b">
            <a:normAutofit/>
          </a:bodyPr>
          <a:lstStyle>
            <a:lvl1pPr marL="0" indent="0" algn="l" defTabSz="914400" rtl="0" eaLnBrk="1" latinLnBrk="0" hangingPunct="1">
              <a:spcBef>
                <a:spcPct val="20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1000" b="0" i="0" u="none" strike="noStrike" kern="1200" cap="none" spc="0" normalizeH="0" baseline="0" noProof="0" dirty="0" smtClean="0">
                <a:ln>
                  <a:noFill/>
                </a:ln>
                <a:solidFill>
                  <a:prstClr val="black"/>
                </a:solidFill>
                <a:effectLst/>
                <a:uLnTx/>
                <a:uFillTx/>
                <a:latin typeface="Calibri"/>
                <a:ea typeface="+mn-ea"/>
                <a:cs typeface="+mn-cs"/>
              </a:rPr>
              <a:t>Reusing bags</a:t>
            </a: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sp>
        <p:nvSpPr>
          <p:cNvPr id="38" name="Text Placeholder 2"/>
          <p:cNvSpPr txBox="1">
            <a:spLocks/>
          </p:cNvSpPr>
          <p:nvPr/>
        </p:nvSpPr>
        <p:spPr>
          <a:xfrm>
            <a:off x="11671519" y="9067800"/>
            <a:ext cx="1623422" cy="269875"/>
          </a:xfrm>
          <a:prstGeom prst="rect">
            <a:avLst/>
          </a:prstGeom>
        </p:spPr>
        <p:txBody>
          <a:bodyPr vert="horz" lIns="91440" tIns="45720" rIns="91440" bIns="45720" rtlCol="0" anchor="b">
            <a:normAutofit/>
          </a:bodyPr>
          <a:lstStyle>
            <a:lvl1pPr marL="0" indent="0" algn="l" defTabSz="914400" rtl="0" eaLnBrk="1" latinLnBrk="0" hangingPunct="1">
              <a:spcBef>
                <a:spcPct val="20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1000" b="0" i="0" u="none" strike="noStrike" kern="1200" cap="none" spc="0" normalizeH="0" baseline="0" noProof="0" dirty="0" smtClean="0">
                <a:ln>
                  <a:noFill/>
                </a:ln>
                <a:solidFill>
                  <a:prstClr val="black"/>
                </a:solidFill>
                <a:effectLst/>
                <a:uLnTx/>
                <a:uFillTx/>
                <a:latin typeface="Calibri"/>
                <a:ea typeface="+mn-ea"/>
                <a:cs typeface="+mn-cs"/>
              </a:rPr>
              <a:t>Creating a heritage garden</a:t>
            </a: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sp>
        <p:nvSpPr>
          <p:cNvPr id="41" name="Text Placeholder 2"/>
          <p:cNvSpPr txBox="1">
            <a:spLocks/>
          </p:cNvSpPr>
          <p:nvPr/>
        </p:nvSpPr>
        <p:spPr>
          <a:xfrm>
            <a:off x="819570" y="8519944"/>
            <a:ext cx="2057400" cy="269875"/>
          </a:xfrm>
          <a:prstGeom prst="rect">
            <a:avLst/>
          </a:prstGeom>
        </p:spPr>
        <p:txBody>
          <a:bodyPr vert="horz" lIns="91440" tIns="45720" rIns="91440" bIns="45720" rtlCol="0" anchor="b">
            <a:normAutofit/>
          </a:bodyPr>
          <a:lstStyle>
            <a:lvl1pPr marL="0" indent="0" algn="l" defTabSz="914400" rtl="0" eaLnBrk="1" latinLnBrk="0" hangingPunct="1">
              <a:spcBef>
                <a:spcPct val="20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1000" b="0" i="0" u="none" strike="noStrike" kern="1200" cap="none" spc="0" normalizeH="0" baseline="0" noProof="0" dirty="0" smtClean="0">
                <a:ln>
                  <a:noFill/>
                </a:ln>
                <a:solidFill>
                  <a:prstClr val="black"/>
                </a:solidFill>
                <a:effectLst/>
                <a:uLnTx/>
                <a:uFillTx/>
                <a:latin typeface="Calibri"/>
                <a:ea typeface="+mn-ea"/>
                <a:cs typeface="+mn-cs"/>
              </a:rPr>
              <a:t>Sharing the harvest </a:t>
            </a: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43" name="Picture 42"/>
          <p:cNvPicPr>
            <a:picLocks noChangeAspect="1"/>
          </p:cNvPicPr>
          <p:nvPr/>
        </p:nvPicPr>
        <p:blipFill rotWithShape="1">
          <a:blip r:embed="rId7">
            <a:extLst>
              <a:ext uri="{28A0092B-C50C-407E-A947-70E740481C1C}">
                <a14:useLocalDpi xmlns:a14="http://schemas.microsoft.com/office/drawing/2010/main" val="0"/>
              </a:ext>
            </a:extLst>
          </a:blip>
          <a:srcRect l="6900" t="50125" r="47557" b="1743"/>
          <a:stretch/>
        </p:blipFill>
        <p:spPr>
          <a:xfrm>
            <a:off x="7391400" y="4121507"/>
            <a:ext cx="1568468" cy="824667"/>
          </a:xfrm>
          <a:prstGeom prst="rect">
            <a:avLst/>
          </a:prstGeom>
        </p:spPr>
      </p:pic>
      <p:pic>
        <p:nvPicPr>
          <p:cNvPr id="26" name="Picture 2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876800" y="5137222"/>
            <a:ext cx="1895420" cy="1421565"/>
          </a:xfrm>
          <a:prstGeom prst="rect">
            <a:avLst/>
          </a:prstGeom>
        </p:spPr>
      </p:pic>
      <p:sp>
        <p:nvSpPr>
          <p:cNvPr id="44" name="Text Placeholder 2"/>
          <p:cNvSpPr txBox="1">
            <a:spLocks/>
          </p:cNvSpPr>
          <p:nvPr/>
        </p:nvSpPr>
        <p:spPr>
          <a:xfrm>
            <a:off x="7315200" y="4876800"/>
            <a:ext cx="1632334" cy="269875"/>
          </a:xfrm>
          <a:prstGeom prst="rect">
            <a:avLst/>
          </a:prstGeom>
        </p:spPr>
        <p:txBody>
          <a:bodyPr vert="horz" lIns="91440" tIns="45720" rIns="91440" bIns="45720" rtlCol="0" anchor="b">
            <a:normAutofit/>
          </a:bodyPr>
          <a:lstStyle>
            <a:lvl1pPr marL="0" indent="0" algn="l" defTabSz="914400" rtl="0" eaLnBrk="1" latinLnBrk="0" hangingPunct="1">
              <a:spcBef>
                <a:spcPct val="20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1000" b="0" i="0" u="none" strike="noStrike" kern="1200" cap="none" spc="0" normalizeH="0" baseline="0" noProof="0" dirty="0" smtClean="0">
                <a:ln>
                  <a:noFill/>
                </a:ln>
                <a:solidFill>
                  <a:prstClr val="black"/>
                </a:solidFill>
                <a:effectLst/>
                <a:uLnTx/>
                <a:uFillTx/>
                <a:latin typeface="Calibri"/>
                <a:ea typeface="+mn-ea"/>
                <a:cs typeface="+mn-cs"/>
              </a:rPr>
              <a:t>Preserving heirloom crops</a:t>
            </a: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46" name="Picture 4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52400" y="3184813"/>
            <a:ext cx="2306554" cy="1538904"/>
          </a:xfrm>
          <a:prstGeom prst="rect">
            <a:avLst/>
          </a:prstGeom>
        </p:spPr>
      </p:pic>
      <p:pic>
        <p:nvPicPr>
          <p:cNvPr id="47" name="Picture 46"/>
          <p:cNvPicPr>
            <a:picLocks noChangeAspect="1"/>
          </p:cNvPicPr>
          <p:nvPr/>
        </p:nvPicPr>
        <p:blipFill rotWithShape="1">
          <a:blip r:embed="rId10" cstate="print">
            <a:extLst>
              <a:ext uri="{28A0092B-C50C-407E-A947-70E740481C1C}">
                <a14:useLocalDpi xmlns:a14="http://schemas.microsoft.com/office/drawing/2010/main" val="0"/>
              </a:ext>
            </a:extLst>
          </a:blip>
          <a:srcRect r="19795"/>
          <a:stretch/>
        </p:blipFill>
        <p:spPr>
          <a:xfrm>
            <a:off x="2515967" y="1354136"/>
            <a:ext cx="1793629" cy="1495515"/>
          </a:xfrm>
          <a:prstGeom prst="rect">
            <a:avLst/>
          </a:prstGeom>
        </p:spPr>
      </p:pic>
      <p:pic>
        <p:nvPicPr>
          <p:cNvPr id="52" name="Picture 51"/>
          <p:cNvPicPr>
            <a:picLocks noChangeAspect="1"/>
          </p:cNvPicPr>
          <p:nvPr/>
        </p:nvPicPr>
        <p:blipFill rotWithShape="1">
          <a:blip r:embed="rId11" cstate="print">
            <a:extLst>
              <a:ext uri="{28A0092B-C50C-407E-A947-70E740481C1C}">
                <a14:useLocalDpi xmlns:a14="http://schemas.microsoft.com/office/drawing/2010/main" val="0"/>
              </a:ext>
            </a:extLst>
          </a:blip>
          <a:srcRect l="27654"/>
          <a:stretch/>
        </p:blipFill>
        <p:spPr>
          <a:xfrm>
            <a:off x="6143357" y="1354137"/>
            <a:ext cx="1095643" cy="2019246"/>
          </a:xfrm>
          <a:prstGeom prst="rect">
            <a:avLst/>
          </a:prstGeom>
        </p:spPr>
      </p:pic>
      <p:pic>
        <p:nvPicPr>
          <p:cNvPr id="54" name="Picture 5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574307" y="3184813"/>
            <a:ext cx="1104277" cy="1656416"/>
          </a:xfrm>
          <a:prstGeom prst="rect">
            <a:avLst/>
          </a:prstGeom>
        </p:spPr>
      </p:pic>
      <p:pic>
        <p:nvPicPr>
          <p:cNvPr id="56" name="Picture 5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315200" y="1354137"/>
            <a:ext cx="1646704" cy="2491468"/>
          </a:xfrm>
          <a:prstGeom prst="rect">
            <a:avLst/>
          </a:prstGeom>
        </p:spPr>
      </p:pic>
      <p:pic>
        <p:nvPicPr>
          <p:cNvPr id="58" name="Picture 5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52400" y="5112684"/>
            <a:ext cx="2251614" cy="1502249"/>
          </a:xfrm>
          <a:prstGeom prst="rect">
            <a:avLst/>
          </a:prstGeom>
        </p:spPr>
      </p:pic>
      <p:pic>
        <p:nvPicPr>
          <p:cNvPr id="9" name="Picture 8"/>
          <p:cNvPicPr>
            <a:picLocks noChangeAspect="1"/>
          </p:cNvPicPr>
          <p:nvPr/>
        </p:nvPicPr>
        <p:blipFill rotWithShape="1">
          <a:blip r:embed="rId15" cstate="print">
            <a:extLst>
              <a:ext uri="{28A0092B-C50C-407E-A947-70E740481C1C}">
                <a14:useLocalDpi xmlns:a14="http://schemas.microsoft.com/office/drawing/2010/main" val="0"/>
              </a:ext>
            </a:extLst>
          </a:blip>
          <a:srcRect t="11048" r="13520"/>
          <a:stretch/>
        </p:blipFill>
        <p:spPr>
          <a:xfrm>
            <a:off x="2552700" y="3200400"/>
            <a:ext cx="1922029" cy="1482725"/>
          </a:xfrm>
          <a:prstGeom prst="rect">
            <a:avLst/>
          </a:prstGeom>
        </p:spPr>
      </p:pic>
      <p:pic>
        <p:nvPicPr>
          <p:cNvPr id="42" name="Picture 41" descr="C:\Users\jschwarz\Desktop\G-WOW\connect_logo_URL_RGB.png"/>
          <p:cNvPicPr>
            <a:picLocks noChangeAspect="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28600" y="179884"/>
            <a:ext cx="1976398" cy="884035"/>
          </a:xfrm>
          <a:prstGeom prst="rect">
            <a:avLst/>
          </a:prstGeom>
          <a:noFill/>
          <a:ln>
            <a:noFill/>
          </a:ln>
        </p:spPr>
      </p:pic>
    </p:spTree>
    <p:extLst>
      <p:ext uri="{BB962C8B-B14F-4D97-AF65-F5344CB8AC3E}">
        <p14:creationId xmlns:p14="http://schemas.microsoft.com/office/powerpoint/2010/main" val="37104439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200" y="6294438"/>
            <a:ext cx="8229600" cy="639762"/>
          </a:xfrm>
        </p:spPr>
        <p:txBody>
          <a:bodyPr>
            <a:normAutofit fontScale="90000"/>
          </a:bodyPr>
          <a:lstStyle/>
          <a:p>
            <a:pPr algn="l"/>
            <a:r>
              <a:rPr lang="en-US" sz="4000" dirty="0" smtClean="0"/>
              <a:t>Food</a:t>
            </a:r>
            <a:endParaRPr lang="en-US" sz="4000" dirty="0"/>
          </a:p>
        </p:txBody>
      </p:sp>
      <p:cxnSp>
        <p:nvCxnSpPr>
          <p:cNvPr id="8" name="Straight Connector 7"/>
          <p:cNvCxnSpPr/>
          <p:nvPr/>
        </p:nvCxnSpPr>
        <p:spPr>
          <a:xfrm>
            <a:off x="1676400" y="6545262"/>
            <a:ext cx="7010400" cy="7938"/>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7200900" y="609600"/>
            <a:ext cx="1790700" cy="4495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Text Placeholder 4"/>
          <p:cNvSpPr txBox="1">
            <a:spLocks/>
          </p:cNvSpPr>
          <p:nvPr/>
        </p:nvSpPr>
        <p:spPr>
          <a:xfrm>
            <a:off x="7221921" y="685800"/>
            <a:ext cx="1679575" cy="300989"/>
          </a:xfrm>
          <a:prstGeom prst="rect">
            <a:avLst/>
          </a:prstGeom>
        </p:spPr>
        <p:txBody>
          <a:bodyPr vert="horz" lIns="91440" tIns="45720" rIns="91440" bIns="45720" rtlCol="0" anchor="b">
            <a:normAutofit fontScale="70000" lnSpcReduction="20000"/>
          </a:bodyPr>
          <a:lstStyle>
            <a:lvl1pPr marL="0" indent="0" algn="l" defTabSz="914400" rtl="0" eaLnBrk="1" latinLnBrk="0" hangingPunct="1">
              <a:spcBef>
                <a:spcPct val="20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smtClean="0">
                <a:ln>
                  <a:noFill/>
                </a:ln>
                <a:solidFill>
                  <a:prstClr val="black"/>
                </a:solidFill>
                <a:effectLst/>
                <a:uLnTx/>
                <a:uFillTx/>
                <a:latin typeface="Calibri"/>
                <a:ea typeface="+mn-ea"/>
                <a:cs typeface="+mn-cs"/>
              </a:rPr>
              <a:t>More questions</a:t>
            </a:r>
            <a:endParaRPr kumimoji="0" lang="en-US" sz="2400" b="1"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Content Placeholder 5"/>
          <p:cNvSpPr txBox="1">
            <a:spLocks/>
          </p:cNvSpPr>
          <p:nvPr/>
        </p:nvSpPr>
        <p:spPr>
          <a:xfrm>
            <a:off x="7277101" y="1060956"/>
            <a:ext cx="1638299" cy="335864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1100" b="1" i="0" u="none" strike="noStrike" kern="1200" cap="none" spc="0" normalizeH="0" baseline="0" noProof="0" dirty="0" smtClean="0">
                <a:ln>
                  <a:noFill/>
                </a:ln>
                <a:solidFill>
                  <a:prstClr val="black">
                    <a:lumMod val="65000"/>
                    <a:lumOff val="35000"/>
                  </a:prstClr>
                </a:solidFill>
                <a:effectLst/>
                <a:uLnTx/>
                <a:uFillTx/>
                <a:latin typeface="Calibri"/>
                <a:ea typeface="+mn-ea"/>
                <a:cs typeface="+mn-cs"/>
              </a:rPr>
              <a:t>Right now</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1000" b="0" i="0" u="none" strike="noStrike" kern="1200" cap="none" spc="0" normalizeH="0" baseline="0" noProof="0" dirty="0">
                <a:ln>
                  <a:noFill/>
                </a:ln>
                <a:solidFill>
                  <a:prstClr val="black"/>
                </a:solidFill>
                <a:effectLst/>
                <a:uLnTx/>
                <a:uFillTx/>
                <a:latin typeface="Calibri"/>
                <a:ea typeface="+mn-ea"/>
                <a:cs typeface="+mn-cs"/>
              </a:rPr>
              <a:t>What are some of your favorite foods that you think are sustainable &amp; healthy?</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1000" b="0" i="0" u="none" strike="noStrike" kern="1200" cap="none" spc="0" normalizeH="0" baseline="0" noProof="0" dirty="0">
                <a:ln>
                  <a:noFill/>
                </a:ln>
                <a:solidFill>
                  <a:prstClr val="black"/>
                </a:solidFill>
                <a:effectLst/>
                <a:uLnTx/>
                <a:uFillTx/>
                <a:latin typeface="Calibri"/>
                <a:ea typeface="+mn-ea"/>
                <a:cs typeface="+mn-cs"/>
              </a:rPr>
              <a:t>Who is your favorite cook?</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1000" b="0" i="0" u="none" strike="noStrike" kern="1200" cap="none" spc="0" normalizeH="0" baseline="0" noProof="0" dirty="0">
                <a:ln>
                  <a:noFill/>
                </a:ln>
                <a:solidFill>
                  <a:prstClr val="black"/>
                </a:solidFill>
                <a:effectLst/>
                <a:uLnTx/>
                <a:uFillTx/>
                <a:latin typeface="Calibri"/>
                <a:ea typeface="+mn-ea"/>
                <a:cs typeface="+mn-cs"/>
              </a:rPr>
              <a:t>What is your favorite vegetable?</a:t>
            </a:r>
          </a:p>
          <a:p>
            <a:pPr marL="457200" marR="0" lvl="1"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1000" b="0"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1100" b="1" i="0" u="none" strike="noStrike" kern="1200" cap="none" spc="0" normalizeH="0" baseline="0" noProof="0" dirty="0" smtClean="0">
                <a:ln>
                  <a:noFill/>
                </a:ln>
                <a:solidFill>
                  <a:prstClr val="black">
                    <a:lumMod val="65000"/>
                    <a:lumOff val="35000"/>
                  </a:prstClr>
                </a:solidFill>
                <a:effectLst/>
                <a:uLnTx/>
                <a:uFillTx/>
                <a:latin typeface="Calibri"/>
                <a:ea typeface="+mn-ea"/>
                <a:cs typeface="+mn-cs"/>
              </a:rPr>
              <a:t>In the future</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1000" b="0" i="0" u="none" strike="noStrike" kern="1200" cap="none" spc="0" normalizeH="0" baseline="0" noProof="0" dirty="0" smtClean="0">
                <a:ln>
                  <a:noFill/>
                </a:ln>
                <a:solidFill>
                  <a:prstClr val="black"/>
                </a:solidFill>
                <a:effectLst/>
                <a:uLnTx/>
                <a:uFillTx/>
                <a:latin typeface="Calibri"/>
                <a:ea typeface="+mn-ea"/>
                <a:cs typeface="+mn-cs"/>
              </a:rPr>
              <a:t>Is there anything </a:t>
            </a:r>
            <a:r>
              <a:rPr kumimoji="0" lang="en-US" sz="1000" b="0" i="0" u="none" strike="noStrike" kern="1200" cap="none" spc="0" normalizeH="0" baseline="0" noProof="0" dirty="0">
                <a:ln>
                  <a:noFill/>
                </a:ln>
                <a:solidFill>
                  <a:prstClr val="black"/>
                </a:solidFill>
                <a:effectLst/>
                <a:uLnTx/>
                <a:uFillTx/>
                <a:latin typeface="Calibri"/>
                <a:ea typeface="+mn-ea"/>
                <a:cs typeface="+mn-cs"/>
              </a:rPr>
              <a:t>you think or dream about doing that you see in the pictures but have not done yet?</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1000" b="0" i="0" u="none" strike="noStrike" kern="1200" cap="none" spc="0" normalizeH="0" baseline="0" noProof="0" dirty="0">
                <a:ln>
                  <a:noFill/>
                </a:ln>
                <a:solidFill>
                  <a:prstClr val="black"/>
                </a:solidFill>
                <a:effectLst/>
                <a:uLnTx/>
                <a:uFillTx/>
                <a:latin typeface="Calibri"/>
                <a:ea typeface="+mn-ea"/>
                <a:cs typeface="+mn-cs"/>
              </a:rPr>
              <a:t>Why do you think the idea of doing that appeals to you?</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1000" b="0" i="0" u="none" strike="noStrike" kern="1200" cap="none" spc="0" normalizeH="0" baseline="0" noProof="0" dirty="0">
                <a:ln>
                  <a:noFill/>
                </a:ln>
                <a:solidFill>
                  <a:prstClr val="black"/>
                </a:solidFill>
                <a:effectLst/>
                <a:uLnTx/>
                <a:uFillTx/>
                <a:latin typeface="Calibri"/>
                <a:ea typeface="+mn-ea"/>
                <a:cs typeface="+mn-cs"/>
              </a:rPr>
              <a:t>What have been the barriers to getting started?</a:t>
            </a:r>
          </a:p>
        </p:txBody>
      </p:sp>
      <p:sp>
        <p:nvSpPr>
          <p:cNvPr id="15" name="Text Placeholder 2"/>
          <p:cNvSpPr txBox="1">
            <a:spLocks/>
          </p:cNvSpPr>
          <p:nvPr/>
        </p:nvSpPr>
        <p:spPr>
          <a:xfrm>
            <a:off x="227012" y="0"/>
            <a:ext cx="5868988" cy="639762"/>
          </a:xfrm>
          <a:prstGeom prst="rect">
            <a:avLst/>
          </a:prstGeom>
        </p:spPr>
        <p:txBody>
          <a:bodyPr vert="horz" lIns="91440" tIns="45720" rIns="91440" bIns="45720" rtlCol="0" anchor="b">
            <a:normAutofit/>
          </a:bodyPr>
          <a:lstStyle>
            <a:lvl1pPr marL="0" indent="0" algn="l" defTabSz="914400" rtl="0" eaLnBrk="1" latinLnBrk="0" hangingPunct="1">
              <a:spcBef>
                <a:spcPct val="20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400" b="1" i="0" u="none" strike="noStrike" kern="1200" cap="none" spc="0" normalizeH="0" baseline="0" noProof="0" smtClean="0">
                <a:ln>
                  <a:noFill/>
                </a:ln>
                <a:solidFill>
                  <a:prstClr val="black"/>
                </a:solidFill>
                <a:effectLst/>
                <a:uLnTx/>
                <a:uFillTx/>
                <a:latin typeface="Calibri"/>
                <a:ea typeface="+mn-ea"/>
                <a:cs typeface="+mn-cs"/>
              </a:rPr>
              <a:t>More information (to aid discussion)</a:t>
            </a:r>
            <a:endParaRPr kumimoji="0" lang="en-US" sz="2400" b="1" i="0" u="none" strike="noStrike" kern="1200" cap="none" spc="0" normalizeH="0" baseline="0" noProof="0" dirty="0">
              <a:ln>
                <a:noFill/>
              </a:ln>
              <a:solidFill>
                <a:prstClr val="black"/>
              </a:solidFill>
              <a:effectLst/>
              <a:uLnTx/>
              <a:uFillTx/>
              <a:latin typeface="Calibri"/>
              <a:ea typeface="+mn-ea"/>
              <a:cs typeface="+mn-cs"/>
            </a:endParaRPr>
          </a:p>
        </p:txBody>
      </p:sp>
      <p:sp>
        <p:nvSpPr>
          <p:cNvPr id="2" name="Text Placeholder 1"/>
          <p:cNvSpPr>
            <a:spLocks noGrp="1"/>
          </p:cNvSpPr>
          <p:nvPr>
            <p:ph type="body" idx="1"/>
          </p:nvPr>
        </p:nvSpPr>
        <p:spPr>
          <a:xfrm>
            <a:off x="-5791200" y="6218238"/>
            <a:ext cx="4040188" cy="639762"/>
          </a:xfrm>
        </p:spPr>
        <p:txBody>
          <a:bodyPr/>
          <a:lstStyle/>
          <a:p>
            <a:endParaRPr lang="en-US"/>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43800" y="5943600"/>
            <a:ext cx="1113714" cy="537145"/>
          </a:xfrm>
          <a:prstGeom prst="rect">
            <a:avLst/>
          </a:prstGeom>
        </p:spPr>
      </p:pic>
      <p:sp>
        <p:nvSpPr>
          <p:cNvPr id="19" name="TextBox 18"/>
          <p:cNvSpPr txBox="1"/>
          <p:nvPr/>
        </p:nvSpPr>
        <p:spPr>
          <a:xfrm>
            <a:off x="5486400" y="6611779"/>
            <a:ext cx="335280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smtClean="0">
                <a:solidFill>
                  <a:prstClr val="black">
                    <a:lumMod val="50000"/>
                    <a:lumOff val="50000"/>
                  </a:prstClr>
                </a:solidFill>
                <a:latin typeface="Calibri"/>
              </a:rPr>
              <a:t>Special thanks to </a:t>
            </a:r>
            <a:r>
              <a:rPr kumimoji="0" lang="en-US" sz="1000" b="0" i="0" u="none" strike="noStrike" kern="1200" cap="none" spc="0" normalizeH="0" baseline="0" noProof="0" dirty="0" smtClean="0">
                <a:ln>
                  <a:noFill/>
                </a:ln>
                <a:solidFill>
                  <a:prstClr val="black">
                    <a:lumMod val="50000"/>
                    <a:lumOff val="50000"/>
                  </a:prstClr>
                </a:solidFill>
                <a:effectLst/>
                <a:uLnTx/>
                <a:uFillTx/>
                <a:latin typeface="Calibri"/>
                <a:ea typeface="+mn-ea"/>
                <a:cs typeface="+mn-cs"/>
              </a:rPr>
              <a:t>The Field Museum for the collage template.</a:t>
            </a:r>
            <a:endParaRPr kumimoji="0" lang="en-US" sz="1000" b="0" i="0" u="none" strike="noStrike" kern="1200" cap="none" spc="0" normalizeH="0" baseline="0" noProof="0" dirty="0">
              <a:ln>
                <a:noFill/>
              </a:ln>
              <a:solidFill>
                <a:prstClr val="black">
                  <a:lumMod val="50000"/>
                  <a:lumOff val="50000"/>
                </a:prstClr>
              </a:solidFill>
              <a:effectLst/>
              <a:uLnTx/>
              <a:uFillTx/>
              <a:latin typeface="Calibri"/>
              <a:ea typeface="+mn-ea"/>
              <a:cs typeface="+mn-cs"/>
            </a:endParaRPr>
          </a:p>
        </p:txBody>
      </p:sp>
      <p:graphicFrame>
        <p:nvGraphicFramePr>
          <p:cNvPr id="5" name="Table 4"/>
          <p:cNvGraphicFramePr>
            <a:graphicFrameLocks noGrp="1"/>
          </p:cNvGraphicFramePr>
          <p:nvPr>
            <p:extLst>
              <p:ext uri="{D42A27DB-BD31-4B8C-83A1-F6EECF244321}">
                <p14:modId xmlns:p14="http://schemas.microsoft.com/office/powerpoint/2010/main" val="1915585733"/>
              </p:ext>
            </p:extLst>
          </p:nvPr>
        </p:nvGraphicFramePr>
        <p:xfrm>
          <a:off x="152400" y="609601"/>
          <a:ext cx="6781800" cy="5861493"/>
        </p:xfrm>
        <a:graphic>
          <a:graphicData uri="http://schemas.openxmlformats.org/drawingml/2006/table">
            <a:tbl>
              <a:tblPr firstRow="1" firstCol="1" bandRow="1">
                <a:tableStyleId>{5C22544A-7EE6-4342-B048-85BDC9FD1C3A}</a:tableStyleId>
              </a:tblPr>
              <a:tblGrid>
                <a:gridCol w="1356360">
                  <a:extLst>
                    <a:ext uri="{9D8B030D-6E8A-4147-A177-3AD203B41FA5}">
                      <a16:colId xmlns:a16="http://schemas.microsoft.com/office/drawing/2014/main" val="20000"/>
                    </a:ext>
                  </a:extLst>
                </a:gridCol>
                <a:gridCol w="1356360">
                  <a:extLst>
                    <a:ext uri="{9D8B030D-6E8A-4147-A177-3AD203B41FA5}">
                      <a16:colId xmlns:a16="http://schemas.microsoft.com/office/drawing/2014/main" val="20001"/>
                    </a:ext>
                  </a:extLst>
                </a:gridCol>
                <a:gridCol w="1356360">
                  <a:extLst>
                    <a:ext uri="{9D8B030D-6E8A-4147-A177-3AD203B41FA5}">
                      <a16:colId xmlns:a16="http://schemas.microsoft.com/office/drawing/2014/main" val="20002"/>
                    </a:ext>
                  </a:extLst>
                </a:gridCol>
                <a:gridCol w="1356360">
                  <a:extLst>
                    <a:ext uri="{9D8B030D-6E8A-4147-A177-3AD203B41FA5}">
                      <a16:colId xmlns:a16="http://schemas.microsoft.com/office/drawing/2014/main" val="20003"/>
                    </a:ext>
                  </a:extLst>
                </a:gridCol>
                <a:gridCol w="1356360">
                  <a:extLst>
                    <a:ext uri="{9D8B030D-6E8A-4147-A177-3AD203B41FA5}">
                      <a16:colId xmlns:a16="http://schemas.microsoft.com/office/drawing/2014/main" val="20004"/>
                    </a:ext>
                  </a:extLst>
                </a:gridCol>
              </a:tblGrid>
              <a:tr h="1840614">
                <a:tc>
                  <a:txBody>
                    <a:bodyPr/>
                    <a:lstStyle/>
                    <a:p>
                      <a:pPr marL="0" marR="0">
                        <a:spcBef>
                          <a:spcPts val="0"/>
                        </a:spcBef>
                        <a:spcAft>
                          <a:spcPts val="0"/>
                        </a:spcAft>
                      </a:pPr>
                      <a:r>
                        <a:rPr lang="en-US" sz="900" dirty="0">
                          <a:solidFill>
                            <a:schemeClr val="tx1"/>
                          </a:solidFill>
                          <a:effectLst/>
                        </a:rPr>
                        <a:t>Plant-based foods.  </a:t>
                      </a:r>
                      <a:r>
                        <a:rPr lang="en-US" sz="900" b="0" dirty="0">
                          <a:solidFill>
                            <a:schemeClr val="tx1"/>
                          </a:solidFill>
                          <a:effectLst/>
                        </a:rPr>
                        <a:t>Meat and dairy production has a big impact on the climate. </a:t>
                      </a:r>
                      <a:r>
                        <a:rPr lang="en-US" sz="900" b="0" dirty="0" smtClean="0">
                          <a:solidFill>
                            <a:schemeClr val="tx1"/>
                          </a:solidFill>
                          <a:effectLst/>
                        </a:rPr>
                        <a:t>If </a:t>
                      </a:r>
                      <a:r>
                        <a:rPr lang="en-US" sz="900" b="0" dirty="0">
                          <a:solidFill>
                            <a:schemeClr val="tx1"/>
                          </a:solidFill>
                          <a:effectLst/>
                        </a:rPr>
                        <a:t>a family of </a:t>
                      </a:r>
                      <a:r>
                        <a:rPr lang="en-US" sz="900" b="0" dirty="0" smtClean="0">
                          <a:solidFill>
                            <a:schemeClr val="tx1"/>
                          </a:solidFill>
                          <a:effectLst/>
                        </a:rPr>
                        <a:t>four </a:t>
                      </a:r>
                      <a:r>
                        <a:rPr lang="en-US" sz="900" b="0" dirty="0">
                          <a:solidFill>
                            <a:schemeClr val="tx1"/>
                          </a:solidFill>
                          <a:effectLst/>
                        </a:rPr>
                        <a:t>skips meat and cheese </a:t>
                      </a:r>
                      <a:r>
                        <a:rPr lang="en-US" sz="900" b="0" dirty="0" smtClean="0">
                          <a:solidFill>
                            <a:schemeClr val="tx1"/>
                          </a:solidFill>
                          <a:effectLst/>
                        </a:rPr>
                        <a:t>one </a:t>
                      </a:r>
                      <a:r>
                        <a:rPr lang="en-US" sz="900" b="0" dirty="0">
                          <a:solidFill>
                            <a:schemeClr val="tx1"/>
                          </a:solidFill>
                          <a:effectLst/>
                        </a:rPr>
                        <a:t>day a week, it has the same impact as parking the car for </a:t>
                      </a:r>
                      <a:r>
                        <a:rPr lang="en-US" sz="900" b="0" dirty="0" smtClean="0">
                          <a:solidFill>
                            <a:schemeClr val="tx1"/>
                          </a:solidFill>
                          <a:effectLst/>
                        </a:rPr>
                        <a:t>five </a:t>
                      </a:r>
                      <a:r>
                        <a:rPr lang="en-US" sz="900" b="0" dirty="0">
                          <a:solidFill>
                            <a:schemeClr val="tx1"/>
                          </a:solidFill>
                          <a:effectLst/>
                        </a:rPr>
                        <a:t>weeks and taking </a:t>
                      </a:r>
                      <a:r>
                        <a:rPr lang="en-US" sz="900" b="0" dirty="0" smtClean="0">
                          <a:solidFill>
                            <a:schemeClr val="tx1"/>
                          </a:solidFill>
                          <a:effectLst/>
                        </a:rPr>
                        <a:t>three </a:t>
                      </a:r>
                      <a:r>
                        <a:rPr lang="en-US" sz="900" b="0" dirty="0">
                          <a:solidFill>
                            <a:schemeClr val="tx1"/>
                          </a:solidFill>
                          <a:effectLst/>
                        </a:rPr>
                        <a:t>minutes off each person’s daily shower</a:t>
                      </a:r>
                      <a:r>
                        <a:rPr lang="en-US" sz="900" b="0" dirty="0" smtClean="0">
                          <a:solidFill>
                            <a:schemeClr val="tx1"/>
                          </a:solidFill>
                          <a:effectLst/>
                        </a:rPr>
                        <a:t>. </a:t>
                      </a:r>
                      <a:r>
                        <a:rPr lang="en-US" sz="900" dirty="0" smtClean="0">
                          <a:solidFill>
                            <a:schemeClr val="tx1">
                              <a:lumMod val="50000"/>
                              <a:lumOff val="50000"/>
                            </a:schemeClr>
                          </a:solidFill>
                        </a:rPr>
                        <a:t>photo: Field Museum</a:t>
                      </a:r>
                      <a:endParaRPr lang="en-US" sz="900" b="0" dirty="0">
                        <a:solidFill>
                          <a:schemeClr val="tx1"/>
                        </a:solidFill>
                        <a:effectLst/>
                        <a:latin typeface="Calibri"/>
                        <a:ea typeface="Calibri"/>
                        <a:cs typeface="Times New Roman"/>
                      </a:endParaRPr>
                    </a:p>
                  </a:txBody>
                  <a:tcPr marL="45720" marR="45720">
                    <a:solidFill>
                      <a:schemeClr val="bg1"/>
                    </a:solidFill>
                  </a:tcPr>
                </a:tc>
                <a:tc>
                  <a:txBody>
                    <a:bodyPr/>
                    <a:lstStyle/>
                    <a:p>
                      <a:pPr marL="0" marR="0">
                        <a:spcBef>
                          <a:spcPts val="0"/>
                        </a:spcBef>
                        <a:spcAft>
                          <a:spcPts val="0"/>
                        </a:spcAft>
                      </a:pPr>
                      <a:r>
                        <a:rPr lang="en-US" sz="900" dirty="0">
                          <a:solidFill>
                            <a:schemeClr val="tx1"/>
                          </a:solidFill>
                          <a:effectLst/>
                        </a:rPr>
                        <a:t>Buying food in bulk.  </a:t>
                      </a:r>
                      <a:r>
                        <a:rPr lang="en-US" sz="900" b="0" dirty="0">
                          <a:solidFill>
                            <a:schemeClr val="tx1"/>
                          </a:solidFill>
                          <a:effectLst/>
                        </a:rPr>
                        <a:t>Packaging adds expense and environmental impact to our shopping carts.  Some </a:t>
                      </a:r>
                      <a:r>
                        <a:rPr lang="en-US" sz="900" b="0" dirty="0" smtClean="0">
                          <a:solidFill>
                            <a:schemeClr val="tx1"/>
                          </a:solidFill>
                          <a:effectLst/>
                        </a:rPr>
                        <a:t>stores</a:t>
                      </a:r>
                      <a:r>
                        <a:rPr lang="en-US" sz="900" b="0" baseline="0" dirty="0" smtClean="0">
                          <a:solidFill>
                            <a:schemeClr val="tx1"/>
                          </a:solidFill>
                          <a:effectLst/>
                        </a:rPr>
                        <a:t> </a:t>
                      </a:r>
                      <a:r>
                        <a:rPr lang="en-US" sz="900" b="0" dirty="0" smtClean="0">
                          <a:solidFill>
                            <a:schemeClr val="tx1"/>
                          </a:solidFill>
                          <a:effectLst/>
                        </a:rPr>
                        <a:t>offer staples— </a:t>
                      </a:r>
                      <a:r>
                        <a:rPr lang="en-US" sz="900" b="0" dirty="0">
                          <a:solidFill>
                            <a:schemeClr val="tx1"/>
                          </a:solidFill>
                          <a:effectLst/>
                        </a:rPr>
                        <a:t>like oats, rice, flour, beans, </a:t>
                      </a:r>
                      <a:r>
                        <a:rPr lang="en-US" sz="900" b="0" dirty="0" smtClean="0">
                          <a:solidFill>
                            <a:schemeClr val="tx1"/>
                          </a:solidFill>
                          <a:effectLst/>
                        </a:rPr>
                        <a:t>and dried fruit—in </a:t>
                      </a:r>
                      <a:r>
                        <a:rPr lang="en-US" sz="900" b="0" dirty="0">
                          <a:solidFill>
                            <a:schemeClr val="tx1"/>
                          </a:solidFill>
                          <a:effectLst/>
                        </a:rPr>
                        <a:t>bulk bins so you can get just the right amount without a lot of packaging</a:t>
                      </a:r>
                      <a:r>
                        <a:rPr lang="en-US" sz="900" b="0" dirty="0" smtClean="0">
                          <a:solidFill>
                            <a:schemeClr val="tx1"/>
                          </a:solidFill>
                          <a:effectLst/>
                        </a:rPr>
                        <a:t>. </a:t>
                      </a:r>
                      <a:r>
                        <a:rPr lang="en-US" sz="900" dirty="0" smtClean="0">
                          <a:solidFill>
                            <a:schemeClr val="tx1">
                              <a:lumMod val="50000"/>
                              <a:lumOff val="50000"/>
                            </a:schemeClr>
                          </a:solidFill>
                        </a:rPr>
                        <a:t>photo: </a:t>
                      </a:r>
                      <a:r>
                        <a:rPr lang="en-US" sz="900" dirty="0" err="1" smtClean="0">
                          <a:solidFill>
                            <a:schemeClr val="tx1">
                              <a:lumMod val="50000"/>
                              <a:lumOff val="50000"/>
                            </a:schemeClr>
                          </a:solidFill>
                        </a:rPr>
                        <a:t>paul</a:t>
                      </a:r>
                      <a:r>
                        <a:rPr lang="en-US" sz="900" dirty="0" smtClean="0">
                          <a:solidFill>
                            <a:schemeClr val="tx1">
                              <a:lumMod val="50000"/>
                              <a:lumOff val="50000"/>
                            </a:schemeClr>
                          </a:solidFill>
                        </a:rPr>
                        <a:t> </a:t>
                      </a:r>
                      <a:r>
                        <a:rPr lang="en-US" sz="900" dirty="0" err="1" smtClean="0">
                          <a:solidFill>
                            <a:schemeClr val="tx1">
                              <a:lumMod val="50000"/>
                              <a:lumOff val="50000"/>
                            </a:schemeClr>
                          </a:solidFill>
                        </a:rPr>
                        <a:t>wittal</a:t>
                      </a:r>
                      <a:endParaRPr lang="en-US" sz="900" b="0" dirty="0">
                        <a:solidFill>
                          <a:schemeClr val="tx1"/>
                        </a:solidFill>
                        <a:effectLst/>
                        <a:latin typeface="Calibri"/>
                        <a:ea typeface="Calibri"/>
                        <a:cs typeface="Times New Roman"/>
                      </a:endParaRPr>
                    </a:p>
                  </a:txBody>
                  <a:tcPr marL="45720" marR="45720">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dirty="0">
                          <a:solidFill>
                            <a:schemeClr val="tx1"/>
                          </a:solidFill>
                          <a:effectLst/>
                        </a:rPr>
                        <a:t>Canning food.  </a:t>
                      </a:r>
                      <a:r>
                        <a:rPr lang="en-US" sz="900" b="0" dirty="0">
                          <a:solidFill>
                            <a:schemeClr val="tx1"/>
                          </a:solidFill>
                          <a:effectLst/>
                        </a:rPr>
                        <a:t>Tomatoes, pickles, jams, </a:t>
                      </a:r>
                      <a:r>
                        <a:rPr lang="en-US" sz="900" b="0" dirty="0" smtClean="0">
                          <a:solidFill>
                            <a:schemeClr val="tx1"/>
                          </a:solidFill>
                          <a:effectLst/>
                        </a:rPr>
                        <a:t>sauces, </a:t>
                      </a:r>
                      <a:r>
                        <a:rPr lang="en-US" sz="900" b="0" dirty="0">
                          <a:solidFill>
                            <a:schemeClr val="tx1"/>
                          </a:solidFill>
                          <a:effectLst/>
                        </a:rPr>
                        <a:t>and more can be preserved at home. </a:t>
                      </a:r>
                      <a:r>
                        <a:rPr lang="en-US" sz="900" b="0" dirty="0" smtClean="0">
                          <a:solidFill>
                            <a:schemeClr val="tx1"/>
                          </a:solidFill>
                          <a:effectLst/>
                        </a:rPr>
                        <a:t>Canning </a:t>
                      </a:r>
                      <a:r>
                        <a:rPr lang="en-US" sz="900" b="0" dirty="0">
                          <a:solidFill>
                            <a:schemeClr val="tx1"/>
                          </a:solidFill>
                          <a:effectLst/>
                        </a:rPr>
                        <a:t>was nearly a lost art, but people are </a:t>
                      </a:r>
                      <a:r>
                        <a:rPr lang="en-US" sz="900" b="0" dirty="0" smtClean="0">
                          <a:solidFill>
                            <a:schemeClr val="tx1"/>
                          </a:solidFill>
                          <a:effectLst/>
                        </a:rPr>
                        <a:t>relearning </a:t>
                      </a:r>
                      <a:r>
                        <a:rPr lang="en-US" sz="900" b="0" dirty="0">
                          <a:solidFill>
                            <a:schemeClr val="tx1"/>
                          </a:solidFill>
                          <a:effectLst/>
                        </a:rPr>
                        <a:t>this skill and saving money, preserving food they have grown and reconnecting with family traditions. </a:t>
                      </a:r>
                      <a:r>
                        <a:rPr lang="en-US" sz="900" dirty="0" smtClean="0">
                          <a:solidFill>
                            <a:schemeClr val="tx1">
                              <a:lumMod val="50000"/>
                              <a:lumOff val="50000"/>
                            </a:schemeClr>
                          </a:solidFill>
                        </a:rPr>
                        <a:t>photo: Iowa</a:t>
                      </a:r>
                      <a:r>
                        <a:rPr lang="en-US" sz="900" baseline="0" dirty="0" smtClean="0">
                          <a:solidFill>
                            <a:schemeClr val="tx1">
                              <a:lumMod val="50000"/>
                              <a:lumOff val="50000"/>
                            </a:schemeClr>
                          </a:solidFill>
                        </a:rPr>
                        <a:t> State University Extension</a:t>
                      </a:r>
                      <a:endParaRPr lang="en-US" sz="900" b="0" dirty="0" smtClean="0">
                        <a:solidFill>
                          <a:schemeClr val="tx1"/>
                        </a:solidFill>
                        <a:effectLst/>
                        <a:latin typeface="+mn-lt"/>
                        <a:ea typeface="Calibri"/>
                        <a:cs typeface="Times New Roman"/>
                      </a:endParaRPr>
                    </a:p>
                  </a:txBody>
                  <a:tcPr marL="45720" marR="45720">
                    <a:solidFill>
                      <a:schemeClr val="bg1"/>
                    </a:solidFill>
                  </a:tcPr>
                </a:tc>
                <a:tc>
                  <a:txBody>
                    <a:bodyPr/>
                    <a:lstStyle/>
                    <a:p>
                      <a:pPr marL="0" marR="0">
                        <a:spcBef>
                          <a:spcPts val="0"/>
                        </a:spcBef>
                        <a:spcAft>
                          <a:spcPts val="0"/>
                        </a:spcAft>
                      </a:pPr>
                      <a:r>
                        <a:rPr lang="en-US" sz="900" dirty="0">
                          <a:solidFill>
                            <a:schemeClr val="tx1"/>
                          </a:solidFill>
                          <a:effectLst/>
                        </a:rPr>
                        <a:t>Reusing bags.  </a:t>
                      </a:r>
                      <a:r>
                        <a:rPr lang="en-US" sz="900" b="0" dirty="0">
                          <a:solidFill>
                            <a:schemeClr val="tx1"/>
                          </a:solidFill>
                          <a:effectLst/>
                        </a:rPr>
                        <a:t>Don’t worry about choosing paper or plastic, bring your own reusable bag to the grocery store or market. </a:t>
                      </a:r>
                      <a:r>
                        <a:rPr lang="en-US" sz="900" b="0" dirty="0" smtClean="0">
                          <a:solidFill>
                            <a:schemeClr val="tx1"/>
                          </a:solidFill>
                          <a:effectLst/>
                        </a:rPr>
                        <a:t>Reusable </a:t>
                      </a:r>
                      <a:r>
                        <a:rPr lang="en-US" sz="900" b="0" dirty="0">
                          <a:solidFill>
                            <a:schemeClr val="tx1"/>
                          </a:solidFill>
                          <a:effectLst/>
                        </a:rPr>
                        <a:t>bags don’t use up resources or create pollution for a disposable product</a:t>
                      </a:r>
                      <a:r>
                        <a:rPr lang="en-US" sz="900" b="0" dirty="0" smtClean="0">
                          <a:solidFill>
                            <a:schemeClr val="tx1"/>
                          </a:solidFill>
                          <a:effectLst/>
                        </a:rPr>
                        <a:t>. </a:t>
                      </a:r>
                      <a:r>
                        <a:rPr lang="en-US" sz="900" dirty="0" smtClean="0">
                          <a:solidFill>
                            <a:schemeClr val="tx1">
                              <a:lumMod val="50000"/>
                              <a:lumOff val="50000"/>
                            </a:schemeClr>
                          </a:solidFill>
                        </a:rPr>
                        <a:t>photo: </a:t>
                      </a:r>
                      <a:r>
                        <a:rPr lang="en-US" sz="900" dirty="0" err="1" smtClean="0">
                          <a:solidFill>
                            <a:schemeClr val="tx1">
                              <a:lumMod val="50000"/>
                              <a:lumOff val="50000"/>
                            </a:schemeClr>
                          </a:solidFill>
                        </a:rPr>
                        <a:t>gingerbeardman</a:t>
                      </a:r>
                      <a:endParaRPr lang="en-US" sz="900" b="0" dirty="0">
                        <a:solidFill>
                          <a:schemeClr val="tx1"/>
                        </a:solidFill>
                        <a:effectLst/>
                        <a:latin typeface="Calibri"/>
                        <a:ea typeface="Calibri"/>
                        <a:cs typeface="Times New Roman"/>
                      </a:endParaRPr>
                    </a:p>
                  </a:txBody>
                  <a:tcPr marL="45720" marR="45720">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dirty="0">
                          <a:solidFill>
                            <a:schemeClr val="tx1"/>
                          </a:solidFill>
                          <a:effectLst/>
                        </a:rPr>
                        <a:t>Maintaining sustainable traditions.  </a:t>
                      </a:r>
                      <a:r>
                        <a:rPr lang="en-US" sz="900" b="0" dirty="0" smtClean="0">
                          <a:solidFill>
                            <a:schemeClr val="tx1"/>
                          </a:solidFill>
                          <a:effectLst/>
                        </a:rPr>
                        <a:t>Before </a:t>
                      </a:r>
                      <a:r>
                        <a:rPr lang="en-US" sz="900" b="0" dirty="0">
                          <a:solidFill>
                            <a:schemeClr val="tx1"/>
                          </a:solidFill>
                          <a:effectLst/>
                        </a:rPr>
                        <a:t>modern luxuries, </a:t>
                      </a:r>
                      <a:r>
                        <a:rPr lang="en-US" sz="900" b="0" dirty="0" smtClean="0">
                          <a:solidFill>
                            <a:schemeClr val="tx1"/>
                          </a:solidFill>
                          <a:effectLst/>
                        </a:rPr>
                        <a:t>people primarily ate</a:t>
                      </a:r>
                      <a:r>
                        <a:rPr lang="en-US" sz="900" b="0" baseline="0" dirty="0" smtClean="0">
                          <a:solidFill>
                            <a:schemeClr val="tx1"/>
                          </a:solidFill>
                          <a:effectLst/>
                        </a:rPr>
                        <a:t> local</a:t>
                      </a:r>
                      <a:r>
                        <a:rPr lang="en-US" sz="900" b="0" dirty="0" smtClean="0">
                          <a:solidFill>
                            <a:schemeClr val="tx1"/>
                          </a:solidFill>
                          <a:effectLst/>
                        </a:rPr>
                        <a:t> foods. Many </a:t>
                      </a:r>
                      <a:r>
                        <a:rPr lang="en-US" sz="900" b="0" dirty="0">
                          <a:solidFill>
                            <a:schemeClr val="tx1"/>
                          </a:solidFill>
                          <a:effectLst/>
                        </a:rPr>
                        <a:t>Native </a:t>
                      </a:r>
                      <a:r>
                        <a:rPr lang="en-US" sz="900" b="0" dirty="0" smtClean="0">
                          <a:solidFill>
                            <a:schemeClr val="tx1"/>
                          </a:solidFill>
                          <a:effectLst/>
                        </a:rPr>
                        <a:t>Americans </a:t>
                      </a:r>
                      <a:r>
                        <a:rPr lang="en-US" sz="900" b="0" dirty="0">
                          <a:solidFill>
                            <a:schemeClr val="tx1"/>
                          </a:solidFill>
                          <a:effectLst/>
                        </a:rPr>
                        <a:t>in the Great Lakes region harvested wild </a:t>
                      </a:r>
                      <a:r>
                        <a:rPr lang="en-US" sz="900" b="0" dirty="0" smtClean="0">
                          <a:solidFill>
                            <a:schemeClr val="tx1"/>
                          </a:solidFill>
                          <a:effectLst/>
                        </a:rPr>
                        <a:t>rice, </a:t>
                      </a:r>
                      <a:r>
                        <a:rPr lang="en-US" sz="900" b="0" dirty="0">
                          <a:solidFill>
                            <a:schemeClr val="tx1"/>
                          </a:solidFill>
                          <a:effectLst/>
                        </a:rPr>
                        <a:t>taking what they needed while leaving enough to support wildlife and ensure future wild rice growth</a:t>
                      </a:r>
                      <a:r>
                        <a:rPr lang="en-US" sz="900" b="0" dirty="0" smtClean="0">
                          <a:solidFill>
                            <a:schemeClr val="tx1"/>
                          </a:solidFill>
                          <a:effectLst/>
                        </a:rPr>
                        <a:t>. </a:t>
                      </a:r>
                      <a:r>
                        <a:rPr lang="en-US" sz="900" dirty="0" smtClean="0">
                          <a:solidFill>
                            <a:schemeClr val="tx1">
                              <a:lumMod val="50000"/>
                              <a:lumOff val="50000"/>
                            </a:schemeClr>
                          </a:solidFill>
                        </a:rPr>
                        <a:t>photo:</a:t>
                      </a:r>
                      <a:r>
                        <a:rPr lang="en-US" sz="900" baseline="0" dirty="0" smtClean="0">
                          <a:solidFill>
                            <a:schemeClr val="lt1"/>
                          </a:solidFill>
                        </a:rPr>
                        <a:t> </a:t>
                      </a:r>
                      <a:r>
                        <a:rPr lang="en-US" sz="900" dirty="0" smtClean="0">
                          <a:solidFill>
                            <a:schemeClr val="tx1">
                              <a:lumMod val="50000"/>
                              <a:lumOff val="50000"/>
                            </a:schemeClr>
                          </a:solidFill>
                        </a:rPr>
                        <a:t>Wisconsin Dept. of Natural Resources</a:t>
                      </a:r>
                      <a:r>
                        <a:rPr lang="en-US" sz="900" b="0" dirty="0" smtClean="0">
                          <a:solidFill>
                            <a:schemeClr val="tx1"/>
                          </a:solidFill>
                          <a:effectLst/>
                        </a:rPr>
                        <a:t>     </a:t>
                      </a:r>
                      <a:endParaRPr lang="en-US" sz="900" b="0" dirty="0">
                        <a:solidFill>
                          <a:schemeClr val="tx1"/>
                        </a:solidFill>
                        <a:effectLst/>
                        <a:latin typeface="Calibri"/>
                        <a:ea typeface="Calibri"/>
                        <a:cs typeface="Times New Roman"/>
                      </a:endParaRPr>
                    </a:p>
                  </a:txBody>
                  <a:tcPr marL="45720" marR="45720">
                    <a:solidFill>
                      <a:schemeClr val="bg1"/>
                    </a:solidFill>
                  </a:tcPr>
                </a:tc>
                <a:extLst>
                  <a:ext uri="{0D108BD9-81ED-4DB2-BD59-A6C34878D82A}">
                    <a16:rowId xmlns:a16="http://schemas.microsoft.com/office/drawing/2014/main" val="10000"/>
                  </a:ext>
                </a:extLst>
              </a:tr>
              <a:tr h="1975293">
                <a:tc>
                  <a:txBody>
                    <a:bodyPr/>
                    <a:lstStyle/>
                    <a:p>
                      <a:pPr marL="0" marR="0">
                        <a:spcBef>
                          <a:spcPts val="0"/>
                        </a:spcBef>
                        <a:spcAft>
                          <a:spcPts val="0"/>
                        </a:spcAft>
                      </a:pPr>
                      <a:r>
                        <a:rPr lang="en-US" sz="900" dirty="0">
                          <a:solidFill>
                            <a:schemeClr val="tx1"/>
                          </a:solidFill>
                          <a:effectLst/>
                        </a:rPr>
                        <a:t>Cooking and baking at home.  </a:t>
                      </a:r>
                      <a:r>
                        <a:rPr lang="en-US" sz="900" b="0" dirty="0">
                          <a:solidFill>
                            <a:schemeClr val="tx1"/>
                          </a:solidFill>
                          <a:effectLst/>
                        </a:rPr>
                        <a:t>Home-cooked meals are tastier and less expensive than prepared </a:t>
                      </a:r>
                      <a:r>
                        <a:rPr lang="en-US" sz="900" b="0" dirty="0" smtClean="0">
                          <a:solidFill>
                            <a:schemeClr val="tx1"/>
                          </a:solidFill>
                          <a:effectLst/>
                        </a:rPr>
                        <a:t>“convenience” </a:t>
                      </a:r>
                      <a:r>
                        <a:rPr lang="en-US" sz="900" b="0" dirty="0">
                          <a:solidFill>
                            <a:schemeClr val="tx1"/>
                          </a:solidFill>
                          <a:effectLst/>
                        </a:rPr>
                        <a:t>foods. </a:t>
                      </a:r>
                      <a:r>
                        <a:rPr lang="en-US" sz="900" b="0" dirty="0" smtClean="0">
                          <a:solidFill>
                            <a:schemeClr val="tx1"/>
                          </a:solidFill>
                          <a:effectLst/>
                        </a:rPr>
                        <a:t>Plus</a:t>
                      </a:r>
                      <a:r>
                        <a:rPr lang="en-US" sz="900" b="0" dirty="0">
                          <a:solidFill>
                            <a:schemeClr val="tx1"/>
                          </a:solidFill>
                          <a:effectLst/>
                        </a:rPr>
                        <a:t>, cooking with family and friends provides an opportunity to share food traditions while managing the nutrition and climate impacts of your meals. </a:t>
                      </a:r>
                      <a:r>
                        <a:rPr lang="en-US" sz="900" dirty="0" smtClean="0">
                          <a:solidFill>
                            <a:schemeClr val="tx1">
                              <a:lumMod val="50000"/>
                              <a:lumOff val="50000"/>
                            </a:schemeClr>
                          </a:solidFill>
                        </a:rPr>
                        <a:t>photo: </a:t>
                      </a:r>
                      <a:r>
                        <a:rPr lang="en-US" sz="900" dirty="0" err="1" smtClean="0">
                          <a:solidFill>
                            <a:schemeClr val="tx1">
                              <a:lumMod val="50000"/>
                              <a:lumOff val="50000"/>
                            </a:schemeClr>
                          </a:solidFill>
                        </a:rPr>
                        <a:t>romanlily</a:t>
                      </a:r>
                      <a:endParaRPr lang="en-US" sz="900" b="0" dirty="0">
                        <a:solidFill>
                          <a:schemeClr val="tx1"/>
                        </a:solidFill>
                        <a:effectLst/>
                        <a:latin typeface="Calibri"/>
                        <a:ea typeface="Calibri"/>
                        <a:cs typeface="Times New Roman"/>
                      </a:endParaRPr>
                    </a:p>
                  </a:txBody>
                  <a:tcPr marL="45720" marR="45720">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dirty="0">
                          <a:solidFill>
                            <a:schemeClr val="tx1"/>
                          </a:solidFill>
                          <a:effectLst/>
                        </a:rPr>
                        <a:t>Growing vegetables.  </a:t>
                      </a:r>
                      <a:r>
                        <a:rPr lang="en-US" sz="900" dirty="0">
                          <a:solidFill>
                            <a:schemeClr val="tx1"/>
                          </a:solidFill>
                          <a:effectLst/>
                        </a:rPr>
                        <a:t>Lettuce, greens, tomatoes, cucumbers, </a:t>
                      </a:r>
                      <a:r>
                        <a:rPr lang="en-US" sz="900" dirty="0" smtClean="0">
                          <a:solidFill>
                            <a:schemeClr val="tx1"/>
                          </a:solidFill>
                          <a:effectLst/>
                        </a:rPr>
                        <a:t>herbs, </a:t>
                      </a:r>
                      <a:r>
                        <a:rPr lang="en-US" sz="900" dirty="0">
                          <a:solidFill>
                            <a:schemeClr val="tx1"/>
                          </a:solidFill>
                          <a:effectLst/>
                        </a:rPr>
                        <a:t>and more can be grown in your own yard or even on a patio</a:t>
                      </a:r>
                      <a:r>
                        <a:rPr lang="en-US" sz="900" dirty="0" smtClean="0">
                          <a:solidFill>
                            <a:schemeClr val="tx1"/>
                          </a:solidFill>
                          <a:effectLst/>
                        </a:rPr>
                        <a:t>. </a:t>
                      </a:r>
                      <a:r>
                        <a:rPr lang="en-US" sz="900" dirty="0">
                          <a:solidFill>
                            <a:schemeClr val="tx1"/>
                          </a:solidFill>
                          <a:effectLst/>
                        </a:rPr>
                        <a:t>In the M</a:t>
                      </a:r>
                      <a:r>
                        <a:rPr lang="en-US" sz="900" dirty="0" smtClean="0">
                          <a:solidFill>
                            <a:schemeClr val="tx1"/>
                          </a:solidFill>
                          <a:effectLst/>
                        </a:rPr>
                        <a:t>idwest </a:t>
                      </a:r>
                      <a:r>
                        <a:rPr lang="en-US" sz="900" dirty="0">
                          <a:solidFill>
                            <a:schemeClr val="tx1"/>
                          </a:solidFill>
                          <a:effectLst/>
                        </a:rPr>
                        <a:t>we can easily grow food from spring the late fall; with a little extra effort, we can grow food year-round</a:t>
                      </a:r>
                      <a:r>
                        <a:rPr lang="en-US" sz="900" dirty="0" smtClean="0">
                          <a:solidFill>
                            <a:schemeClr val="tx1"/>
                          </a:solidFill>
                          <a:effectLst/>
                        </a:rPr>
                        <a:t>. </a:t>
                      </a:r>
                      <a:r>
                        <a:rPr lang="en-US" sz="900" dirty="0" smtClean="0">
                          <a:solidFill>
                            <a:schemeClr val="tx1">
                              <a:lumMod val="50000"/>
                              <a:lumOff val="50000"/>
                            </a:schemeClr>
                          </a:solidFill>
                        </a:rPr>
                        <a:t>photo: Ginkgo Organic Gardens</a:t>
                      </a:r>
                      <a:r>
                        <a:rPr lang="en-US" sz="900" dirty="0" smtClean="0">
                          <a:solidFill>
                            <a:schemeClr val="tx1"/>
                          </a:solidFill>
                          <a:effectLst/>
                        </a:rPr>
                        <a:t>  </a:t>
                      </a:r>
                      <a:endParaRPr lang="en-US" sz="900" dirty="0">
                        <a:solidFill>
                          <a:schemeClr val="tx1"/>
                        </a:solidFill>
                        <a:effectLst/>
                        <a:latin typeface="Calibri"/>
                        <a:ea typeface="Calibri"/>
                        <a:cs typeface="Times New Roman"/>
                      </a:endParaRPr>
                    </a:p>
                  </a:txBody>
                  <a:tcPr marL="45720" marR="45720">
                    <a:solidFill>
                      <a:schemeClr val="bg1"/>
                    </a:solidFill>
                  </a:tcPr>
                </a:tc>
                <a:tc>
                  <a:txBody>
                    <a:bodyPr/>
                    <a:lstStyle/>
                    <a:p>
                      <a:pPr marL="0" marR="0">
                        <a:spcBef>
                          <a:spcPts val="0"/>
                        </a:spcBef>
                        <a:spcAft>
                          <a:spcPts val="0"/>
                        </a:spcAft>
                      </a:pPr>
                      <a:r>
                        <a:rPr lang="en-US" sz="900" b="1" dirty="0">
                          <a:solidFill>
                            <a:schemeClr val="tx1"/>
                          </a:solidFill>
                          <a:effectLst/>
                        </a:rPr>
                        <a:t>Saving leftovers.  </a:t>
                      </a:r>
                      <a:r>
                        <a:rPr lang="en-US" sz="900" dirty="0">
                          <a:solidFill>
                            <a:schemeClr val="tx1"/>
                          </a:solidFill>
                          <a:effectLst/>
                        </a:rPr>
                        <a:t>Quick meals are easy to make (and cheap) when you keep leftovers close at hand. </a:t>
                      </a:r>
                      <a:r>
                        <a:rPr lang="en-US" sz="900" dirty="0" smtClean="0">
                          <a:solidFill>
                            <a:schemeClr val="tx1"/>
                          </a:solidFill>
                          <a:effectLst/>
                        </a:rPr>
                        <a:t>Keep </a:t>
                      </a:r>
                      <a:r>
                        <a:rPr lang="en-US" sz="900" dirty="0">
                          <a:solidFill>
                            <a:schemeClr val="tx1"/>
                          </a:solidFill>
                          <a:effectLst/>
                        </a:rPr>
                        <a:t>your leftovers in reusable containers to cut down on food waste; in the </a:t>
                      </a:r>
                      <a:r>
                        <a:rPr lang="en-US" sz="900" dirty="0" smtClean="0">
                          <a:solidFill>
                            <a:schemeClr val="tx1"/>
                          </a:solidFill>
                          <a:effectLst/>
                        </a:rPr>
                        <a:t>U.S. </a:t>
                      </a:r>
                      <a:r>
                        <a:rPr lang="en-US" sz="900" dirty="0">
                          <a:solidFill>
                            <a:schemeClr val="tx1"/>
                          </a:solidFill>
                          <a:effectLst/>
                        </a:rPr>
                        <a:t>we waste </a:t>
                      </a:r>
                      <a:r>
                        <a:rPr lang="en-US" sz="900" dirty="0" smtClean="0">
                          <a:solidFill>
                            <a:schemeClr val="tx1"/>
                          </a:solidFill>
                          <a:effectLst/>
                        </a:rPr>
                        <a:t>40</a:t>
                      </a:r>
                      <a:r>
                        <a:rPr lang="en-US" sz="900" baseline="0" dirty="0" smtClean="0">
                          <a:solidFill>
                            <a:schemeClr val="tx1"/>
                          </a:solidFill>
                          <a:effectLst/>
                        </a:rPr>
                        <a:t> percent</a:t>
                      </a:r>
                      <a:r>
                        <a:rPr lang="en-US" sz="900" dirty="0" smtClean="0">
                          <a:solidFill>
                            <a:schemeClr val="tx1"/>
                          </a:solidFill>
                          <a:effectLst/>
                        </a:rPr>
                        <a:t> </a:t>
                      </a:r>
                      <a:r>
                        <a:rPr lang="en-US" sz="900" dirty="0">
                          <a:solidFill>
                            <a:schemeClr val="tx1"/>
                          </a:solidFill>
                          <a:effectLst/>
                        </a:rPr>
                        <a:t>of our </a:t>
                      </a:r>
                      <a:r>
                        <a:rPr lang="en-US" sz="900" dirty="0" smtClean="0">
                          <a:solidFill>
                            <a:schemeClr val="tx1"/>
                          </a:solidFill>
                          <a:effectLst/>
                        </a:rPr>
                        <a:t>food, </a:t>
                      </a:r>
                      <a:r>
                        <a:rPr lang="en-US" sz="900" dirty="0">
                          <a:solidFill>
                            <a:schemeClr val="tx1"/>
                          </a:solidFill>
                          <a:effectLst/>
                        </a:rPr>
                        <a:t>so cutting down on waste conserves resources and helps solve a big problem. </a:t>
                      </a:r>
                      <a:r>
                        <a:rPr lang="en-US" sz="900" dirty="0" smtClean="0">
                          <a:solidFill>
                            <a:schemeClr val="tx1">
                              <a:lumMod val="50000"/>
                              <a:lumOff val="50000"/>
                            </a:schemeClr>
                          </a:solidFill>
                        </a:rPr>
                        <a:t>photo: dr.coop</a:t>
                      </a:r>
                      <a:r>
                        <a:rPr lang="en-US" sz="900" dirty="0" smtClean="0">
                          <a:solidFill>
                            <a:schemeClr val="tx1"/>
                          </a:solidFill>
                          <a:effectLst/>
                        </a:rPr>
                        <a:t>  </a:t>
                      </a:r>
                      <a:endParaRPr lang="en-US" sz="900" dirty="0">
                        <a:solidFill>
                          <a:schemeClr val="tx1"/>
                        </a:solidFill>
                        <a:effectLst/>
                        <a:latin typeface="Calibri"/>
                        <a:ea typeface="Calibri"/>
                        <a:cs typeface="Times New Roman"/>
                      </a:endParaRPr>
                    </a:p>
                  </a:txBody>
                  <a:tcPr marL="45720" marR="45720">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dirty="0">
                          <a:solidFill>
                            <a:schemeClr val="tx1"/>
                          </a:solidFill>
                          <a:effectLst/>
                        </a:rPr>
                        <a:t>Packing lunch.  </a:t>
                      </a:r>
                      <a:r>
                        <a:rPr lang="en-US" sz="900" dirty="0">
                          <a:solidFill>
                            <a:schemeClr val="tx1"/>
                          </a:solidFill>
                          <a:effectLst/>
                        </a:rPr>
                        <a:t>When you pack your own lunch, you save money. </a:t>
                      </a:r>
                      <a:r>
                        <a:rPr lang="en-US" sz="900" dirty="0" smtClean="0">
                          <a:solidFill>
                            <a:schemeClr val="tx1"/>
                          </a:solidFill>
                          <a:effectLst/>
                        </a:rPr>
                        <a:t>Reusable </a:t>
                      </a:r>
                      <a:r>
                        <a:rPr lang="en-US" sz="900" dirty="0">
                          <a:solidFill>
                            <a:schemeClr val="tx1"/>
                          </a:solidFill>
                          <a:effectLst/>
                        </a:rPr>
                        <a:t>containers (like  a lunch box, take-out boxes or Tupperware) make it easy to carry your lunch without leaks or squashing</a:t>
                      </a:r>
                      <a:r>
                        <a:rPr lang="en-US" sz="900" dirty="0" smtClean="0">
                          <a:solidFill>
                            <a:schemeClr val="tx1"/>
                          </a:solidFill>
                          <a:effectLst/>
                        </a:rPr>
                        <a:t>. </a:t>
                      </a:r>
                      <a:r>
                        <a:rPr lang="en-US" sz="900" dirty="0" smtClean="0">
                          <a:solidFill>
                            <a:schemeClr val="tx1">
                              <a:lumMod val="50000"/>
                              <a:lumOff val="50000"/>
                            </a:schemeClr>
                          </a:solidFill>
                        </a:rPr>
                        <a:t>photo: Smithsonian Museum </a:t>
                      </a:r>
                      <a:endParaRPr lang="en-US" sz="900" dirty="0">
                        <a:solidFill>
                          <a:schemeClr val="tx1"/>
                        </a:solidFill>
                        <a:effectLst/>
                      </a:endParaRPr>
                    </a:p>
                  </a:txBody>
                  <a:tcPr marL="45720" marR="45720">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dirty="0">
                          <a:solidFill>
                            <a:schemeClr val="tx1"/>
                          </a:solidFill>
                          <a:effectLst/>
                        </a:rPr>
                        <a:t>Preserving heirloom crops.  </a:t>
                      </a:r>
                      <a:r>
                        <a:rPr lang="en-US" sz="900" b="0" dirty="0" smtClean="0">
                          <a:solidFill>
                            <a:schemeClr val="tx1"/>
                          </a:solidFill>
                          <a:effectLst/>
                        </a:rPr>
                        <a:t>Creative farmers </a:t>
                      </a:r>
                      <a:r>
                        <a:rPr lang="en-US" sz="900" dirty="0">
                          <a:solidFill>
                            <a:schemeClr val="tx1"/>
                          </a:solidFill>
                          <a:effectLst/>
                        </a:rPr>
                        <a:t>have </a:t>
                      </a:r>
                      <a:r>
                        <a:rPr lang="en-US" sz="900" dirty="0" smtClean="0">
                          <a:solidFill>
                            <a:schemeClr val="tx1"/>
                          </a:solidFill>
                          <a:effectLst/>
                        </a:rPr>
                        <a:t>always selected </a:t>
                      </a:r>
                      <a:r>
                        <a:rPr lang="en-US" sz="900" dirty="0">
                          <a:solidFill>
                            <a:schemeClr val="tx1"/>
                          </a:solidFill>
                          <a:effectLst/>
                        </a:rPr>
                        <a:t>plants </a:t>
                      </a:r>
                      <a:r>
                        <a:rPr lang="en-US" sz="900" dirty="0" smtClean="0">
                          <a:solidFill>
                            <a:schemeClr val="tx1"/>
                          </a:solidFill>
                          <a:effectLst/>
                        </a:rPr>
                        <a:t>with </a:t>
                      </a:r>
                      <a:r>
                        <a:rPr lang="en-US" sz="900" dirty="0">
                          <a:solidFill>
                            <a:schemeClr val="tx1"/>
                          </a:solidFill>
                          <a:effectLst/>
                        </a:rPr>
                        <a:t>the best flavor and </a:t>
                      </a:r>
                      <a:r>
                        <a:rPr lang="en-US" sz="900" dirty="0" smtClean="0">
                          <a:solidFill>
                            <a:schemeClr val="tx1"/>
                          </a:solidFill>
                          <a:effectLst/>
                        </a:rPr>
                        <a:t>performance,</a:t>
                      </a:r>
                      <a:r>
                        <a:rPr lang="en-US" sz="900" baseline="0" dirty="0" smtClean="0">
                          <a:solidFill>
                            <a:schemeClr val="tx1"/>
                          </a:solidFill>
                          <a:effectLst/>
                        </a:rPr>
                        <a:t> giving us</a:t>
                      </a:r>
                      <a:r>
                        <a:rPr lang="en-US" sz="900" dirty="0" smtClean="0">
                          <a:solidFill>
                            <a:schemeClr val="tx1"/>
                          </a:solidFill>
                          <a:effectLst/>
                        </a:rPr>
                        <a:t> apples</a:t>
                      </a:r>
                      <a:r>
                        <a:rPr lang="en-US" sz="900" dirty="0">
                          <a:solidFill>
                            <a:schemeClr val="tx1"/>
                          </a:solidFill>
                          <a:effectLst/>
                        </a:rPr>
                        <a:t>, </a:t>
                      </a:r>
                      <a:r>
                        <a:rPr lang="en-US" sz="900" dirty="0" smtClean="0">
                          <a:solidFill>
                            <a:schemeClr val="tx1"/>
                          </a:solidFill>
                          <a:effectLst/>
                        </a:rPr>
                        <a:t>potatoes, </a:t>
                      </a:r>
                      <a:r>
                        <a:rPr lang="en-US" sz="900" dirty="0">
                          <a:solidFill>
                            <a:schemeClr val="tx1"/>
                          </a:solidFill>
                          <a:effectLst/>
                        </a:rPr>
                        <a:t>and other foods with </a:t>
                      </a:r>
                      <a:r>
                        <a:rPr lang="en-US" sz="900" dirty="0" smtClean="0">
                          <a:solidFill>
                            <a:schemeClr val="tx1"/>
                          </a:solidFill>
                          <a:effectLst/>
                        </a:rPr>
                        <a:t>distinct flavors, textures, and </a:t>
                      </a:r>
                      <a:r>
                        <a:rPr lang="en-US" sz="900" dirty="0">
                          <a:solidFill>
                            <a:schemeClr val="tx1"/>
                          </a:solidFill>
                          <a:effectLst/>
                        </a:rPr>
                        <a:t>fun names.  Choosing heirloom varieties preserves cultural and genetic </a:t>
                      </a:r>
                      <a:r>
                        <a:rPr lang="en-US" sz="900" dirty="0" smtClean="0">
                          <a:solidFill>
                            <a:schemeClr val="tx1"/>
                          </a:solidFill>
                          <a:effectLst/>
                        </a:rPr>
                        <a:t>diversity, </a:t>
                      </a:r>
                      <a:r>
                        <a:rPr lang="en-US" sz="900" dirty="0">
                          <a:solidFill>
                            <a:schemeClr val="tx1"/>
                          </a:solidFill>
                          <a:effectLst/>
                        </a:rPr>
                        <a:t>which can help </a:t>
                      </a:r>
                      <a:r>
                        <a:rPr lang="en-US" sz="900" dirty="0" smtClean="0">
                          <a:solidFill>
                            <a:schemeClr val="tx1"/>
                          </a:solidFill>
                          <a:effectLst/>
                        </a:rPr>
                        <a:t>in </a:t>
                      </a:r>
                      <a:r>
                        <a:rPr lang="en-US" sz="900" dirty="0">
                          <a:solidFill>
                            <a:schemeClr val="tx1"/>
                          </a:solidFill>
                          <a:effectLst/>
                        </a:rPr>
                        <a:t>a changing climate</a:t>
                      </a:r>
                      <a:r>
                        <a:rPr lang="en-US" sz="900" dirty="0" smtClean="0">
                          <a:solidFill>
                            <a:schemeClr val="tx1"/>
                          </a:solidFill>
                          <a:effectLst/>
                        </a:rPr>
                        <a:t>. </a:t>
                      </a:r>
                      <a:r>
                        <a:rPr lang="en-US" sz="900" dirty="0" smtClean="0">
                          <a:solidFill>
                            <a:schemeClr val="tx1">
                              <a:lumMod val="50000"/>
                              <a:lumOff val="50000"/>
                            </a:schemeClr>
                          </a:solidFill>
                        </a:rPr>
                        <a:t>photo: Ginkgo Organic Gardens</a:t>
                      </a:r>
                      <a:r>
                        <a:rPr lang="en-US" sz="900" dirty="0">
                          <a:solidFill>
                            <a:schemeClr val="tx1"/>
                          </a:solidFill>
                          <a:effectLst/>
                        </a:rPr>
                        <a:t> </a:t>
                      </a:r>
                      <a:endParaRPr lang="en-US" sz="900" dirty="0">
                        <a:solidFill>
                          <a:schemeClr val="tx1"/>
                        </a:solidFill>
                        <a:effectLst/>
                        <a:latin typeface="Calibri"/>
                        <a:ea typeface="Calibri"/>
                        <a:cs typeface="Times New Roman"/>
                      </a:endParaRPr>
                    </a:p>
                  </a:txBody>
                  <a:tcPr marL="45720" marR="45720">
                    <a:solidFill>
                      <a:schemeClr val="bg1"/>
                    </a:solidFill>
                  </a:tcPr>
                </a:tc>
                <a:extLst>
                  <a:ext uri="{0D108BD9-81ED-4DB2-BD59-A6C34878D82A}">
                    <a16:rowId xmlns:a16="http://schemas.microsoft.com/office/drawing/2014/main" val="10001"/>
                  </a:ext>
                </a:extLst>
              </a:tr>
              <a:tr h="197529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dirty="0">
                          <a:solidFill>
                            <a:schemeClr val="tx1"/>
                          </a:solidFill>
                          <a:effectLst/>
                        </a:rPr>
                        <a:t>Eating fresh, local foods in season.  </a:t>
                      </a:r>
                      <a:r>
                        <a:rPr lang="en-US" sz="900" b="0" dirty="0">
                          <a:solidFill>
                            <a:schemeClr val="tx1"/>
                          </a:solidFill>
                          <a:effectLst/>
                        </a:rPr>
                        <a:t>Enjoy fresh food at the peak of flavor while reducing the climate </a:t>
                      </a:r>
                      <a:r>
                        <a:rPr lang="en-US" sz="900" b="0" dirty="0" smtClean="0">
                          <a:solidFill>
                            <a:schemeClr val="tx1"/>
                          </a:solidFill>
                          <a:effectLst/>
                        </a:rPr>
                        <a:t>cost. Local </a:t>
                      </a:r>
                      <a:r>
                        <a:rPr lang="en-US" sz="900" b="0" dirty="0">
                          <a:solidFill>
                            <a:schemeClr val="tx1"/>
                          </a:solidFill>
                          <a:effectLst/>
                        </a:rPr>
                        <a:t>food travels fewer miles, which means there’s less pollution </a:t>
                      </a:r>
                      <a:r>
                        <a:rPr lang="en-US" sz="900" b="0" dirty="0" smtClean="0">
                          <a:solidFill>
                            <a:schemeClr val="tx1"/>
                          </a:solidFill>
                          <a:effectLst/>
                        </a:rPr>
                        <a:t>from transportation.  </a:t>
                      </a:r>
                      <a:r>
                        <a:rPr lang="en-US" sz="900" b="0" dirty="0">
                          <a:solidFill>
                            <a:schemeClr val="tx1"/>
                          </a:solidFill>
                          <a:effectLst/>
                        </a:rPr>
                        <a:t>Locally grown food is available at many stores and farmers </a:t>
                      </a:r>
                      <a:r>
                        <a:rPr lang="en-US" sz="900" b="0" dirty="0" smtClean="0">
                          <a:solidFill>
                            <a:schemeClr val="tx1"/>
                          </a:solidFill>
                          <a:effectLst/>
                        </a:rPr>
                        <a:t>markets—and </a:t>
                      </a:r>
                      <a:r>
                        <a:rPr lang="en-US" sz="900" b="0" dirty="0">
                          <a:solidFill>
                            <a:schemeClr val="tx1"/>
                          </a:solidFill>
                          <a:effectLst/>
                        </a:rPr>
                        <a:t>maybe even in your own yard</a:t>
                      </a:r>
                      <a:r>
                        <a:rPr lang="en-US" sz="900" b="0" dirty="0" smtClean="0">
                          <a:solidFill>
                            <a:schemeClr val="tx1"/>
                          </a:solidFill>
                          <a:effectLst/>
                        </a:rPr>
                        <a:t>! </a:t>
                      </a:r>
                      <a:r>
                        <a:rPr lang="en-US" sz="900" dirty="0" smtClean="0">
                          <a:solidFill>
                            <a:schemeClr val="tx1">
                              <a:lumMod val="50000"/>
                              <a:lumOff val="50000"/>
                            </a:schemeClr>
                          </a:solidFill>
                        </a:rPr>
                        <a:t>photo: </a:t>
                      </a:r>
                      <a:r>
                        <a:rPr lang="en-US" sz="900" dirty="0" err="1" smtClean="0">
                          <a:solidFill>
                            <a:schemeClr val="tx1">
                              <a:lumMod val="50000"/>
                              <a:lumOff val="50000"/>
                            </a:schemeClr>
                          </a:solidFill>
                        </a:rPr>
                        <a:t>alasam</a:t>
                      </a:r>
                      <a:endParaRPr lang="en-US" sz="900" dirty="0" smtClean="0"/>
                    </a:p>
                  </a:txBody>
                  <a:tcPr marL="45720" marR="45720">
                    <a:solidFill>
                      <a:schemeClr val="bg1"/>
                    </a:solidFill>
                  </a:tcPr>
                </a:tc>
                <a:tc>
                  <a:txBody>
                    <a:bodyPr/>
                    <a:lstStyle/>
                    <a:p>
                      <a:pPr marL="0" marR="0">
                        <a:spcBef>
                          <a:spcPts val="0"/>
                        </a:spcBef>
                        <a:spcAft>
                          <a:spcPts val="0"/>
                        </a:spcAft>
                      </a:pPr>
                      <a:r>
                        <a:rPr lang="en-US" sz="900" b="1" dirty="0">
                          <a:solidFill>
                            <a:schemeClr val="tx1"/>
                          </a:solidFill>
                          <a:effectLst/>
                        </a:rPr>
                        <a:t>Choosing organically grown food.  </a:t>
                      </a:r>
                      <a:r>
                        <a:rPr lang="en-US" sz="900" dirty="0">
                          <a:solidFill>
                            <a:schemeClr val="tx1"/>
                          </a:solidFill>
                          <a:effectLst/>
                        </a:rPr>
                        <a:t>Many of our grand-parents and parents grew up growing vegetables without synthetic fertilizers and pesticides. Growing food organically uses 30-50% less fossil fuel energy than industrial farming methods. </a:t>
                      </a:r>
                      <a:endParaRPr lang="en-US" sz="900" dirty="0">
                        <a:solidFill>
                          <a:schemeClr val="tx1"/>
                        </a:solidFill>
                        <a:effectLst/>
                        <a:latin typeface="Calibri"/>
                        <a:ea typeface="Calibri"/>
                        <a:cs typeface="Times New Roman"/>
                      </a:endParaRPr>
                    </a:p>
                  </a:txBody>
                  <a:tcPr marL="45720" marR="45720">
                    <a:solidFill>
                      <a:schemeClr val="bg1"/>
                    </a:solidFill>
                  </a:tcPr>
                </a:tc>
                <a:tc>
                  <a:txBody>
                    <a:bodyPr/>
                    <a:lstStyle/>
                    <a:p>
                      <a:pPr marL="0" marR="0">
                        <a:spcBef>
                          <a:spcPts val="0"/>
                        </a:spcBef>
                        <a:spcAft>
                          <a:spcPts val="0"/>
                        </a:spcAft>
                      </a:pPr>
                      <a:r>
                        <a:rPr lang="en-US" sz="900" dirty="0">
                          <a:solidFill>
                            <a:schemeClr val="tx1"/>
                          </a:solidFill>
                          <a:effectLst/>
                        </a:rPr>
                        <a:t> </a:t>
                      </a:r>
                      <a:endParaRPr lang="en-US" sz="900" dirty="0">
                        <a:solidFill>
                          <a:schemeClr val="tx1"/>
                        </a:solidFill>
                        <a:effectLst/>
                        <a:latin typeface="Calibri"/>
                        <a:ea typeface="Calibri"/>
                        <a:cs typeface="Times New Roman"/>
                      </a:endParaRPr>
                    </a:p>
                  </a:txBody>
                  <a:tcPr marL="45720" marR="45720">
                    <a:solidFill>
                      <a:schemeClr val="bg1"/>
                    </a:solidFill>
                  </a:tcPr>
                </a:tc>
                <a:tc>
                  <a:txBody>
                    <a:bodyPr/>
                    <a:lstStyle/>
                    <a:p>
                      <a:pPr marL="0" marR="0">
                        <a:spcBef>
                          <a:spcPts val="0"/>
                        </a:spcBef>
                        <a:spcAft>
                          <a:spcPts val="0"/>
                        </a:spcAft>
                      </a:pPr>
                      <a:r>
                        <a:rPr lang="en-US" sz="900" b="1" dirty="0" smtClean="0">
                          <a:solidFill>
                            <a:schemeClr val="tx1"/>
                          </a:solidFill>
                          <a:effectLst/>
                        </a:rPr>
                        <a:t>Using </a:t>
                      </a:r>
                      <a:r>
                        <a:rPr lang="en-US" sz="900" b="1" dirty="0">
                          <a:solidFill>
                            <a:schemeClr val="tx1"/>
                          </a:solidFill>
                          <a:effectLst/>
                        </a:rPr>
                        <a:t>a pressure cooker.  </a:t>
                      </a:r>
                      <a:r>
                        <a:rPr lang="en-US" sz="900" dirty="0">
                          <a:solidFill>
                            <a:schemeClr val="tx1"/>
                          </a:solidFill>
                          <a:effectLst/>
                        </a:rPr>
                        <a:t>Cooking food in a pressure cooker is much faster than cooking with a typical pot—and that means less energy is used.  Pinto beans can cook in 25 minutes; brown rice cooks in 15 </a:t>
                      </a:r>
                      <a:r>
                        <a:rPr lang="en-US" sz="900" dirty="0" smtClean="0">
                          <a:solidFill>
                            <a:schemeClr val="tx1"/>
                          </a:solidFill>
                          <a:effectLst/>
                        </a:rPr>
                        <a:t>minutes.  </a:t>
                      </a:r>
                      <a:r>
                        <a:rPr lang="en-US" sz="900" dirty="0">
                          <a:solidFill>
                            <a:schemeClr val="tx1"/>
                          </a:solidFill>
                          <a:effectLst/>
                        </a:rPr>
                        <a:t>Modern pressure cookers are more </a:t>
                      </a:r>
                      <a:r>
                        <a:rPr lang="en-US" sz="900" dirty="0" smtClean="0">
                          <a:solidFill>
                            <a:schemeClr val="tx1"/>
                          </a:solidFill>
                          <a:effectLst/>
                        </a:rPr>
                        <a:t>convenient </a:t>
                      </a:r>
                      <a:r>
                        <a:rPr lang="en-US" sz="900" dirty="0">
                          <a:solidFill>
                            <a:schemeClr val="tx1"/>
                          </a:solidFill>
                          <a:effectLst/>
                        </a:rPr>
                        <a:t>than older </a:t>
                      </a:r>
                      <a:r>
                        <a:rPr lang="en-US" sz="900" dirty="0" smtClean="0">
                          <a:solidFill>
                            <a:schemeClr val="tx1"/>
                          </a:solidFill>
                          <a:effectLst/>
                        </a:rPr>
                        <a:t>varieties. </a:t>
                      </a:r>
                      <a:r>
                        <a:rPr lang="en-US" sz="900" dirty="0" smtClean="0">
                          <a:solidFill>
                            <a:schemeClr val="tx1">
                              <a:lumMod val="50000"/>
                              <a:lumOff val="50000"/>
                            </a:schemeClr>
                          </a:solidFill>
                        </a:rPr>
                        <a:t>photo: </a:t>
                      </a:r>
                      <a:r>
                        <a:rPr lang="en-US" sz="900" dirty="0" err="1" smtClean="0">
                          <a:solidFill>
                            <a:schemeClr val="tx1">
                              <a:lumMod val="50000"/>
                              <a:lumOff val="50000"/>
                            </a:schemeClr>
                          </a:solidFill>
                        </a:rPr>
                        <a:t>djfrantic</a:t>
                      </a:r>
                      <a:endParaRPr lang="en-US" sz="900" dirty="0">
                        <a:solidFill>
                          <a:schemeClr val="tx1"/>
                        </a:solidFill>
                        <a:effectLst/>
                        <a:latin typeface="Calibri"/>
                        <a:ea typeface="Calibri"/>
                        <a:cs typeface="Times New Roman"/>
                      </a:endParaRPr>
                    </a:p>
                  </a:txBody>
                  <a:tcPr marL="45720" marR="45720">
                    <a:solidFill>
                      <a:schemeClr val="bg1"/>
                    </a:solidFill>
                  </a:tcPr>
                </a:tc>
                <a:tc>
                  <a:txBody>
                    <a:bodyPr/>
                    <a:lstStyle/>
                    <a:p>
                      <a:pPr marL="228600" marR="0" indent="0" algn="l" defTabSz="914400" rtl="0" eaLnBrk="1" fontAlgn="auto" latinLnBrk="0" hangingPunct="1">
                        <a:lnSpc>
                          <a:spcPct val="100000"/>
                        </a:lnSpc>
                        <a:spcBef>
                          <a:spcPts val="0"/>
                        </a:spcBef>
                        <a:spcAft>
                          <a:spcPts val="0"/>
                        </a:spcAft>
                        <a:buClrTx/>
                        <a:buSzTx/>
                        <a:buFontTx/>
                        <a:buNone/>
                        <a:tabLst/>
                        <a:defRPr/>
                      </a:pPr>
                      <a:r>
                        <a:rPr lang="en-US" sz="900" b="1" dirty="0" smtClean="0">
                          <a:solidFill>
                            <a:schemeClr val="tx1"/>
                          </a:solidFill>
                          <a:effectLst/>
                        </a:rPr>
                        <a:t>Supporting farmers</a:t>
                      </a:r>
                      <a:r>
                        <a:rPr lang="en-US" sz="900" b="1" dirty="0">
                          <a:solidFill>
                            <a:schemeClr val="tx1"/>
                          </a:solidFill>
                          <a:effectLst/>
                        </a:rPr>
                        <a:t>’ </a:t>
                      </a:r>
                      <a:r>
                        <a:rPr lang="en-US" sz="900" b="1" dirty="0" smtClean="0">
                          <a:solidFill>
                            <a:schemeClr val="tx1"/>
                          </a:solidFill>
                          <a:effectLst/>
                        </a:rPr>
                        <a:t>markets.  </a:t>
                      </a:r>
                      <a:r>
                        <a:rPr lang="en-US" sz="900" dirty="0">
                          <a:solidFill>
                            <a:schemeClr val="tx1"/>
                          </a:solidFill>
                          <a:effectLst/>
                        </a:rPr>
                        <a:t>Local farmers often sell their produce </a:t>
                      </a:r>
                      <a:r>
                        <a:rPr lang="en-US" sz="900" dirty="0" smtClean="0">
                          <a:solidFill>
                            <a:schemeClr val="tx1"/>
                          </a:solidFill>
                          <a:effectLst/>
                        </a:rPr>
                        <a:t>at markets</a:t>
                      </a:r>
                      <a:r>
                        <a:rPr lang="en-US" sz="900" baseline="0" dirty="0" smtClean="0">
                          <a:solidFill>
                            <a:schemeClr val="tx1"/>
                          </a:solidFill>
                          <a:effectLst/>
                        </a:rPr>
                        <a:t> in</a:t>
                      </a:r>
                      <a:r>
                        <a:rPr lang="en-US" sz="900" dirty="0" smtClean="0">
                          <a:solidFill>
                            <a:schemeClr val="tx1"/>
                          </a:solidFill>
                          <a:effectLst/>
                        </a:rPr>
                        <a:t> parking </a:t>
                      </a:r>
                      <a:r>
                        <a:rPr lang="en-US" sz="900" dirty="0">
                          <a:solidFill>
                            <a:schemeClr val="tx1"/>
                          </a:solidFill>
                          <a:effectLst/>
                        </a:rPr>
                        <a:t>lots, </a:t>
                      </a:r>
                      <a:r>
                        <a:rPr lang="en-US" sz="900" dirty="0" smtClean="0">
                          <a:solidFill>
                            <a:schemeClr val="tx1"/>
                          </a:solidFill>
                          <a:effectLst/>
                        </a:rPr>
                        <a:t>parks, </a:t>
                      </a:r>
                      <a:r>
                        <a:rPr lang="en-US" sz="900" dirty="0">
                          <a:solidFill>
                            <a:schemeClr val="tx1"/>
                          </a:solidFill>
                          <a:effectLst/>
                        </a:rPr>
                        <a:t>and </a:t>
                      </a:r>
                      <a:r>
                        <a:rPr lang="en-US" sz="900" dirty="0" smtClean="0">
                          <a:solidFill>
                            <a:schemeClr val="tx1"/>
                          </a:solidFill>
                          <a:effectLst/>
                        </a:rPr>
                        <a:t>churches. Some </a:t>
                      </a:r>
                      <a:r>
                        <a:rPr lang="en-US" sz="900" dirty="0">
                          <a:solidFill>
                            <a:schemeClr val="tx1"/>
                          </a:solidFill>
                          <a:effectLst/>
                        </a:rPr>
                        <a:t>run in the </a:t>
                      </a:r>
                      <a:r>
                        <a:rPr lang="en-US" sz="900" dirty="0" smtClean="0">
                          <a:solidFill>
                            <a:schemeClr val="tx1"/>
                          </a:solidFill>
                          <a:effectLst/>
                        </a:rPr>
                        <a:t>winter,</a:t>
                      </a:r>
                      <a:r>
                        <a:rPr lang="en-US" sz="900" baseline="0" dirty="0" smtClean="0">
                          <a:solidFill>
                            <a:schemeClr val="tx1"/>
                          </a:solidFill>
                          <a:effectLst/>
                        </a:rPr>
                        <a:t> </a:t>
                      </a:r>
                      <a:r>
                        <a:rPr lang="en-US" sz="900" dirty="0" smtClean="0">
                          <a:solidFill>
                            <a:schemeClr val="tx1"/>
                          </a:solidFill>
                          <a:effectLst/>
                        </a:rPr>
                        <a:t>and </a:t>
                      </a:r>
                      <a:r>
                        <a:rPr lang="en-US" sz="900" dirty="0">
                          <a:solidFill>
                            <a:schemeClr val="tx1"/>
                          </a:solidFill>
                          <a:effectLst/>
                        </a:rPr>
                        <a:t>many include </a:t>
                      </a:r>
                      <a:r>
                        <a:rPr lang="en-US" sz="900" dirty="0" smtClean="0">
                          <a:solidFill>
                            <a:schemeClr val="tx1"/>
                          </a:solidFill>
                          <a:effectLst/>
                        </a:rPr>
                        <a:t>baked </a:t>
                      </a:r>
                      <a:r>
                        <a:rPr lang="en-US" sz="900" dirty="0">
                          <a:solidFill>
                            <a:schemeClr val="tx1"/>
                          </a:solidFill>
                          <a:effectLst/>
                        </a:rPr>
                        <a:t>goods and </a:t>
                      </a:r>
                      <a:r>
                        <a:rPr lang="en-US" sz="900" dirty="0" smtClean="0">
                          <a:solidFill>
                            <a:schemeClr val="tx1"/>
                          </a:solidFill>
                          <a:effectLst/>
                        </a:rPr>
                        <a:t>kids’ </a:t>
                      </a:r>
                      <a:r>
                        <a:rPr lang="en-US" sz="900" dirty="0">
                          <a:solidFill>
                            <a:schemeClr val="tx1"/>
                          </a:solidFill>
                          <a:effectLst/>
                        </a:rPr>
                        <a:t>activities </a:t>
                      </a:r>
                      <a:r>
                        <a:rPr lang="en-US" sz="900" dirty="0" smtClean="0">
                          <a:solidFill>
                            <a:schemeClr val="tx1"/>
                          </a:solidFill>
                          <a:effectLst/>
                        </a:rPr>
                        <a:t>to enhance</a:t>
                      </a:r>
                      <a:r>
                        <a:rPr lang="en-US" sz="900" baseline="0" dirty="0" smtClean="0">
                          <a:solidFill>
                            <a:schemeClr val="tx1"/>
                          </a:solidFill>
                          <a:effectLst/>
                        </a:rPr>
                        <a:t> the </a:t>
                      </a:r>
                      <a:r>
                        <a:rPr lang="en-US" sz="900" dirty="0" smtClean="0">
                          <a:solidFill>
                            <a:schemeClr val="tx1"/>
                          </a:solidFill>
                          <a:effectLst/>
                        </a:rPr>
                        <a:t>fun </a:t>
                      </a:r>
                      <a:r>
                        <a:rPr lang="en-US" sz="900" dirty="0">
                          <a:solidFill>
                            <a:schemeClr val="tx1"/>
                          </a:solidFill>
                          <a:effectLst/>
                        </a:rPr>
                        <a:t>outing</a:t>
                      </a:r>
                      <a:r>
                        <a:rPr lang="en-US" sz="900" dirty="0" smtClean="0">
                          <a:solidFill>
                            <a:schemeClr val="tx1"/>
                          </a:solidFill>
                          <a:effectLst/>
                        </a:rPr>
                        <a:t>. </a:t>
                      </a:r>
                      <a:r>
                        <a:rPr lang="en-US" sz="800" dirty="0" smtClean="0">
                          <a:solidFill>
                            <a:schemeClr val="tx1">
                              <a:lumMod val="50000"/>
                              <a:lumOff val="50000"/>
                            </a:schemeClr>
                          </a:solidFill>
                        </a:rPr>
                        <a:t>photo: USDA</a:t>
                      </a:r>
                      <a:r>
                        <a:rPr lang="en-US" sz="800" dirty="0">
                          <a:solidFill>
                            <a:schemeClr val="tx1"/>
                          </a:solidFill>
                          <a:effectLst/>
                        </a:rPr>
                        <a:t> </a:t>
                      </a:r>
                      <a:endParaRPr lang="en-US" sz="800" dirty="0">
                        <a:solidFill>
                          <a:schemeClr val="tx1"/>
                        </a:solidFill>
                        <a:effectLst/>
                        <a:latin typeface="Calibri"/>
                        <a:ea typeface="Calibri"/>
                        <a:cs typeface="Times New Roman"/>
                      </a:endParaRPr>
                    </a:p>
                  </a:txBody>
                  <a:tcPr>
                    <a:solidFill>
                      <a:schemeClr val="bg1"/>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9675969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l="6901" t="5062" r="72316"/>
          <a:stretch/>
        </p:blipFill>
        <p:spPr>
          <a:xfrm>
            <a:off x="3588436" y="5013511"/>
            <a:ext cx="678764" cy="1542519"/>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3352799"/>
            <a:ext cx="1652110" cy="1101725"/>
          </a:xfrm>
          <a:prstGeom prst="rect">
            <a:avLst/>
          </a:prstGeom>
        </p:spPr>
      </p:pic>
      <p:pic>
        <p:nvPicPr>
          <p:cNvPr id="7" name="Content Placeholder 6"/>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304800" y="1219199"/>
            <a:ext cx="1401024" cy="1868033"/>
          </a:xfrm>
        </p:spPr>
      </p:pic>
      <p:sp>
        <p:nvSpPr>
          <p:cNvPr id="5" name="Text Placeholder 4"/>
          <p:cNvSpPr>
            <a:spLocks noGrp="1"/>
          </p:cNvSpPr>
          <p:nvPr>
            <p:ph type="body" sz="quarter" idx="3"/>
          </p:nvPr>
        </p:nvSpPr>
        <p:spPr>
          <a:xfrm>
            <a:off x="6627694" y="3006725"/>
            <a:ext cx="1601906" cy="269875"/>
          </a:xfrm>
        </p:spPr>
        <p:txBody>
          <a:bodyPr>
            <a:normAutofit/>
          </a:bodyPr>
          <a:lstStyle/>
          <a:p>
            <a:r>
              <a:rPr lang="en-US" sz="1000" b="0" dirty="0" smtClean="0"/>
              <a:t>Growing native plants</a:t>
            </a:r>
            <a:endParaRPr lang="en-US" sz="1000" b="0" dirty="0"/>
          </a:p>
        </p:txBody>
      </p:sp>
      <p:sp>
        <p:nvSpPr>
          <p:cNvPr id="13" name="Text Placeholder 2"/>
          <p:cNvSpPr txBox="1">
            <a:spLocks/>
          </p:cNvSpPr>
          <p:nvPr/>
        </p:nvSpPr>
        <p:spPr>
          <a:xfrm>
            <a:off x="4648200" y="4683125"/>
            <a:ext cx="2057400" cy="269875"/>
          </a:xfrm>
          <a:prstGeom prst="rect">
            <a:avLst/>
          </a:prstGeom>
        </p:spPr>
        <p:txBody>
          <a:bodyPr vert="horz" lIns="91440" tIns="45720" rIns="91440" bIns="45720" rtlCol="0" anchor="b">
            <a:normAutofit/>
          </a:bodyPr>
          <a:lstStyle>
            <a:lvl1pPr marL="0" indent="0" algn="l" defTabSz="914400" rtl="0" eaLnBrk="1" latinLnBrk="0" hangingPunct="1">
              <a:spcBef>
                <a:spcPct val="20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1000" b="0" i="0" u="none" strike="noStrike" kern="1200" cap="none" spc="0" normalizeH="0" baseline="0" noProof="0" dirty="0" smtClean="0">
                <a:ln>
                  <a:noFill/>
                </a:ln>
                <a:solidFill>
                  <a:prstClr val="black"/>
                </a:solidFill>
                <a:effectLst/>
                <a:uLnTx/>
                <a:uFillTx/>
                <a:latin typeface="Calibri"/>
                <a:ea typeface="+mn-ea"/>
                <a:cs typeface="+mn-cs"/>
              </a:rPr>
              <a:t>Maintaining butterfly habitat</a:t>
            </a: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Text Placeholder 2"/>
          <p:cNvSpPr txBox="1">
            <a:spLocks/>
          </p:cNvSpPr>
          <p:nvPr/>
        </p:nvSpPr>
        <p:spPr>
          <a:xfrm>
            <a:off x="1981200" y="4759325"/>
            <a:ext cx="2057400" cy="269875"/>
          </a:xfrm>
          <a:prstGeom prst="rect">
            <a:avLst/>
          </a:prstGeom>
        </p:spPr>
        <p:txBody>
          <a:bodyPr vert="horz" lIns="91440" tIns="45720" rIns="91440" bIns="45720" rtlCol="0" anchor="b">
            <a:normAutofit/>
          </a:bodyPr>
          <a:lstStyle>
            <a:lvl1pPr marL="0" indent="0" algn="l" defTabSz="914400" rtl="0" eaLnBrk="1" latinLnBrk="0" hangingPunct="1">
              <a:spcBef>
                <a:spcPct val="20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1000" b="0" i="0" u="none" strike="noStrike" kern="1200" cap="none" spc="0" normalizeH="0" baseline="0" noProof="0" dirty="0" smtClean="0">
                <a:ln>
                  <a:noFill/>
                </a:ln>
                <a:solidFill>
                  <a:prstClr val="black"/>
                </a:solidFill>
                <a:effectLst/>
                <a:uLnTx/>
                <a:uFillTx/>
                <a:latin typeface="Calibri"/>
                <a:ea typeface="+mn-ea"/>
                <a:cs typeface="+mn-cs"/>
              </a:rPr>
              <a:t>Keeping a rain garden</a:t>
            </a: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Text Placeholder 2"/>
          <p:cNvSpPr txBox="1">
            <a:spLocks/>
          </p:cNvSpPr>
          <p:nvPr/>
        </p:nvSpPr>
        <p:spPr>
          <a:xfrm>
            <a:off x="1383475" y="6618308"/>
            <a:ext cx="2057400" cy="269875"/>
          </a:xfrm>
          <a:prstGeom prst="rect">
            <a:avLst/>
          </a:prstGeom>
        </p:spPr>
        <p:txBody>
          <a:bodyPr vert="horz" lIns="91440" tIns="45720" rIns="91440" bIns="45720" rtlCol="0" anchor="b">
            <a:normAutofit/>
          </a:bodyPr>
          <a:lstStyle>
            <a:lvl1pPr marL="0" indent="0" algn="l" defTabSz="914400" rtl="0" eaLnBrk="1" latinLnBrk="0" hangingPunct="1">
              <a:spcBef>
                <a:spcPct val="20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1000" b="0" i="0" u="none" strike="noStrike" kern="1200" cap="none" spc="0" normalizeH="0" baseline="0" noProof="0" dirty="0" smtClean="0">
                <a:ln>
                  <a:noFill/>
                </a:ln>
                <a:solidFill>
                  <a:prstClr val="black"/>
                </a:solidFill>
                <a:effectLst/>
                <a:uLnTx/>
                <a:uFillTx/>
                <a:latin typeface="Calibri"/>
                <a:ea typeface="+mn-ea"/>
                <a:cs typeface="+mn-cs"/>
              </a:rPr>
              <a:t>Sharing the harvest </a:t>
            </a: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Text Placeholder 2"/>
          <p:cNvSpPr txBox="1">
            <a:spLocks/>
          </p:cNvSpPr>
          <p:nvPr/>
        </p:nvSpPr>
        <p:spPr>
          <a:xfrm>
            <a:off x="3505200" y="6588125"/>
            <a:ext cx="1219200" cy="269875"/>
          </a:xfrm>
          <a:prstGeom prst="rect">
            <a:avLst/>
          </a:prstGeom>
        </p:spPr>
        <p:txBody>
          <a:bodyPr vert="horz" lIns="91440" tIns="45720" rIns="91440" bIns="45720" rtlCol="0" anchor="b">
            <a:normAutofit/>
          </a:bodyPr>
          <a:lstStyle>
            <a:lvl1pPr marL="0" indent="0" algn="l" defTabSz="914400" rtl="0" eaLnBrk="1" latinLnBrk="0" hangingPunct="1">
              <a:spcBef>
                <a:spcPct val="20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1000" b="0" i="0" u="none" strike="noStrike" kern="1200" cap="none" spc="0" normalizeH="0" baseline="0" noProof="0" dirty="0" smtClean="0">
                <a:ln>
                  <a:noFill/>
                </a:ln>
                <a:solidFill>
                  <a:prstClr val="black"/>
                </a:solidFill>
                <a:effectLst/>
                <a:uLnTx/>
                <a:uFillTx/>
                <a:latin typeface="Calibri"/>
                <a:ea typeface="+mn-ea"/>
                <a:cs typeface="+mn-cs"/>
              </a:rPr>
              <a:t>Seed-saving</a:t>
            </a: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sp>
        <p:nvSpPr>
          <p:cNvPr id="18" name="Text Placeholder 2"/>
          <p:cNvSpPr txBox="1">
            <a:spLocks/>
          </p:cNvSpPr>
          <p:nvPr/>
        </p:nvSpPr>
        <p:spPr>
          <a:xfrm>
            <a:off x="1752600" y="3006725"/>
            <a:ext cx="2057400" cy="269875"/>
          </a:xfrm>
          <a:prstGeom prst="rect">
            <a:avLst/>
          </a:prstGeom>
        </p:spPr>
        <p:txBody>
          <a:bodyPr vert="horz" lIns="91440" tIns="45720" rIns="91440" bIns="45720" rtlCol="0" anchor="b">
            <a:normAutofit/>
          </a:bodyPr>
          <a:lstStyle>
            <a:lvl1pPr marL="0" indent="0" algn="l" defTabSz="914400" rtl="0" eaLnBrk="1" latinLnBrk="0" hangingPunct="1">
              <a:spcBef>
                <a:spcPct val="20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1000" b="0" i="0" u="none" strike="noStrike" kern="1200" cap="none" spc="0" normalizeH="0" baseline="0" noProof="0" dirty="0" smtClean="0">
                <a:ln>
                  <a:noFill/>
                </a:ln>
                <a:solidFill>
                  <a:prstClr val="black"/>
                </a:solidFill>
                <a:effectLst/>
                <a:uLnTx/>
                <a:uFillTx/>
                <a:latin typeface="Calibri"/>
                <a:ea typeface="+mn-ea"/>
                <a:cs typeface="+mn-cs"/>
              </a:rPr>
              <a:t>Gardening and learning together</a:t>
            </a: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sp>
        <p:nvSpPr>
          <p:cNvPr id="21" name="Text Placeholder 2"/>
          <p:cNvSpPr txBox="1">
            <a:spLocks/>
          </p:cNvSpPr>
          <p:nvPr/>
        </p:nvSpPr>
        <p:spPr>
          <a:xfrm>
            <a:off x="191729" y="6612706"/>
            <a:ext cx="2057400" cy="269875"/>
          </a:xfrm>
          <a:prstGeom prst="rect">
            <a:avLst/>
          </a:prstGeom>
        </p:spPr>
        <p:txBody>
          <a:bodyPr vert="horz" lIns="91440" tIns="45720" rIns="91440" bIns="45720" rtlCol="0" anchor="b">
            <a:normAutofit/>
          </a:bodyPr>
          <a:lstStyle>
            <a:lvl1pPr marL="0" indent="0" algn="l" defTabSz="914400" rtl="0" eaLnBrk="1" latinLnBrk="0" hangingPunct="1">
              <a:spcBef>
                <a:spcPct val="20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1000" b="0" i="0" u="none" strike="noStrike" kern="1200" cap="none" spc="0" normalizeH="0" baseline="0" noProof="0" dirty="0" smtClean="0">
                <a:ln>
                  <a:noFill/>
                </a:ln>
                <a:solidFill>
                  <a:prstClr val="black"/>
                </a:solidFill>
                <a:effectLst/>
                <a:uLnTx/>
                <a:uFillTx/>
                <a:latin typeface="Calibri"/>
                <a:ea typeface="+mn-ea"/>
                <a:cs typeface="+mn-cs"/>
              </a:rPr>
              <a:t>Using rain barrels</a:t>
            </a: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sp>
        <p:nvSpPr>
          <p:cNvPr id="23" name="Text Placeholder 2"/>
          <p:cNvSpPr txBox="1">
            <a:spLocks/>
          </p:cNvSpPr>
          <p:nvPr/>
        </p:nvSpPr>
        <p:spPr>
          <a:xfrm>
            <a:off x="228600" y="4419600"/>
            <a:ext cx="1752600" cy="269875"/>
          </a:xfrm>
          <a:prstGeom prst="rect">
            <a:avLst/>
          </a:prstGeom>
        </p:spPr>
        <p:txBody>
          <a:bodyPr vert="horz" lIns="91440" tIns="45720" rIns="91440" bIns="45720" rtlCol="0" anchor="b">
            <a:normAutofit/>
          </a:bodyPr>
          <a:lstStyle>
            <a:lvl1pPr marL="0" indent="0" algn="l" defTabSz="914400" rtl="0" eaLnBrk="1" latinLnBrk="0" hangingPunct="1">
              <a:spcBef>
                <a:spcPct val="20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1000" b="0" i="0" u="none" strike="noStrike" kern="1200" cap="none" spc="0" normalizeH="0" baseline="0" noProof="0" dirty="0" smtClean="0">
                <a:ln>
                  <a:noFill/>
                </a:ln>
                <a:solidFill>
                  <a:prstClr val="black"/>
                </a:solidFill>
                <a:effectLst/>
                <a:uLnTx/>
                <a:uFillTx/>
                <a:latin typeface="Calibri"/>
                <a:ea typeface="+mn-ea"/>
                <a:cs typeface="+mn-cs"/>
              </a:rPr>
              <a:t>Soil testing</a:t>
            </a: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sp>
        <p:nvSpPr>
          <p:cNvPr id="26" name="Text Placeholder 2"/>
          <p:cNvSpPr txBox="1">
            <a:spLocks/>
          </p:cNvSpPr>
          <p:nvPr/>
        </p:nvSpPr>
        <p:spPr>
          <a:xfrm>
            <a:off x="228600" y="3006725"/>
            <a:ext cx="2057400" cy="269875"/>
          </a:xfrm>
          <a:prstGeom prst="rect">
            <a:avLst/>
          </a:prstGeom>
        </p:spPr>
        <p:txBody>
          <a:bodyPr vert="horz" lIns="91440" tIns="45720" rIns="91440" bIns="45720" rtlCol="0" anchor="b">
            <a:normAutofit/>
          </a:bodyPr>
          <a:lstStyle>
            <a:lvl1pPr marL="0" indent="0" algn="l" defTabSz="914400" rtl="0" eaLnBrk="1" latinLnBrk="0" hangingPunct="1">
              <a:spcBef>
                <a:spcPct val="20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1000" b="0" i="0" u="none" strike="noStrike" kern="1200" cap="none" spc="0" normalizeH="0" baseline="0" noProof="0" dirty="0" smtClean="0">
                <a:ln>
                  <a:noFill/>
                </a:ln>
                <a:solidFill>
                  <a:prstClr val="black"/>
                </a:solidFill>
                <a:effectLst/>
                <a:uLnTx/>
                <a:uFillTx/>
                <a:latin typeface="Calibri"/>
                <a:ea typeface="+mn-ea"/>
                <a:cs typeface="+mn-cs"/>
              </a:rPr>
              <a:t>Composting</a:t>
            </a: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31" name="Picture 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26674" y="3313213"/>
            <a:ext cx="1881581" cy="1411186"/>
          </a:xfrm>
          <a:prstGeom prst="rect">
            <a:avLst/>
          </a:prstGeom>
        </p:spPr>
      </p:pic>
      <p:pic>
        <p:nvPicPr>
          <p:cNvPr id="6" name="Picture 5"/>
          <p:cNvPicPr>
            <a:picLocks noChangeAspect="1"/>
          </p:cNvPicPr>
          <p:nvPr/>
        </p:nvPicPr>
        <p:blipFill rotWithShape="1">
          <a:blip r:embed="rId6" cstate="print">
            <a:extLst>
              <a:ext uri="{28A0092B-C50C-407E-A947-70E740481C1C}">
                <a14:useLocalDpi xmlns:a14="http://schemas.microsoft.com/office/drawing/2010/main" val="0"/>
              </a:ext>
            </a:extLst>
          </a:blip>
          <a:srcRect r="22094" b="17628"/>
          <a:stretch/>
        </p:blipFill>
        <p:spPr>
          <a:xfrm>
            <a:off x="4245618" y="1201737"/>
            <a:ext cx="2328210" cy="1846263"/>
          </a:xfrm>
          <a:prstGeom prst="rect">
            <a:avLst/>
          </a:prstGeom>
        </p:spPr>
      </p:pic>
      <p:pic>
        <p:nvPicPr>
          <p:cNvPr id="33" name="Picture 32"/>
          <p:cNvPicPr>
            <a:picLocks noChangeAspect="1"/>
          </p:cNvPicPr>
          <p:nvPr/>
        </p:nvPicPr>
        <p:blipFill rotWithShape="1">
          <a:blip r:embed="rId7" cstate="print">
            <a:extLst>
              <a:ext uri="{28A0092B-C50C-407E-A947-70E740481C1C}">
                <a14:useLocalDpi xmlns:a14="http://schemas.microsoft.com/office/drawing/2010/main" val="0"/>
              </a:ext>
            </a:extLst>
          </a:blip>
          <a:srcRect t="16686"/>
          <a:stretch/>
        </p:blipFill>
        <p:spPr>
          <a:xfrm>
            <a:off x="6664435" y="3317874"/>
            <a:ext cx="2250965" cy="1406525"/>
          </a:xfrm>
          <a:prstGeom prst="rect">
            <a:avLst/>
          </a:prstGeom>
        </p:spPr>
      </p:pic>
      <p:pic>
        <p:nvPicPr>
          <p:cNvPr id="34" name="Picture 3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71600" y="5059383"/>
            <a:ext cx="2129124" cy="1596842"/>
          </a:xfrm>
          <a:prstGeom prst="rect">
            <a:avLst/>
          </a:prstGeom>
        </p:spPr>
      </p:pic>
      <p:pic>
        <p:nvPicPr>
          <p:cNvPr id="35" name="Picture 34"/>
          <p:cNvPicPr>
            <a:picLocks noChangeAspect="1"/>
          </p:cNvPicPr>
          <p:nvPr/>
        </p:nvPicPr>
        <p:blipFill rotWithShape="1">
          <a:blip r:embed="rId9" cstate="print">
            <a:extLst>
              <a:ext uri="{28A0092B-C50C-407E-A947-70E740481C1C}">
                <a14:useLocalDpi xmlns:a14="http://schemas.microsoft.com/office/drawing/2010/main" val="0"/>
              </a:ext>
            </a:extLst>
          </a:blip>
          <a:srcRect t="2907"/>
          <a:stretch/>
        </p:blipFill>
        <p:spPr>
          <a:xfrm>
            <a:off x="6576456" y="4952999"/>
            <a:ext cx="2338944" cy="1703225"/>
          </a:xfrm>
          <a:prstGeom prst="rect">
            <a:avLst/>
          </a:prstGeom>
        </p:spPr>
      </p:pic>
      <p:sp>
        <p:nvSpPr>
          <p:cNvPr id="36" name="Text Placeholder 2"/>
          <p:cNvSpPr txBox="1">
            <a:spLocks/>
          </p:cNvSpPr>
          <p:nvPr/>
        </p:nvSpPr>
        <p:spPr>
          <a:xfrm>
            <a:off x="6629400" y="4683125"/>
            <a:ext cx="2286000" cy="269875"/>
          </a:xfrm>
          <a:prstGeom prst="rect">
            <a:avLst/>
          </a:prstGeom>
        </p:spPr>
        <p:txBody>
          <a:bodyPr vert="horz" lIns="91440" tIns="45720" rIns="91440" bIns="45720" rtlCol="0" anchor="b">
            <a:noAutofit/>
          </a:bodyPr>
          <a:lstStyle>
            <a:lvl1pPr marL="0" indent="0" algn="l" defTabSz="914400" rtl="0" eaLnBrk="1" latinLnBrk="0" hangingPunct="1">
              <a:spcBef>
                <a:spcPct val="20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1000" b="0" i="0" u="none" strike="noStrike" kern="1200" cap="none" spc="0" normalizeH="0" baseline="0" noProof="0" dirty="0" smtClean="0">
                <a:ln>
                  <a:noFill/>
                </a:ln>
                <a:solidFill>
                  <a:prstClr val="black"/>
                </a:solidFill>
                <a:effectLst/>
                <a:uLnTx/>
                <a:uFillTx/>
                <a:latin typeface="Calibri"/>
                <a:ea typeface="+mn-ea"/>
                <a:cs typeface="+mn-cs"/>
              </a:rPr>
              <a:t>Partying and performing in the garden</a:t>
            </a: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sp>
        <p:nvSpPr>
          <p:cNvPr id="37" name="Text Placeholder 2"/>
          <p:cNvSpPr txBox="1">
            <a:spLocks/>
          </p:cNvSpPr>
          <p:nvPr/>
        </p:nvSpPr>
        <p:spPr>
          <a:xfrm>
            <a:off x="6477000" y="6588125"/>
            <a:ext cx="2438400" cy="269875"/>
          </a:xfrm>
          <a:prstGeom prst="rect">
            <a:avLst/>
          </a:prstGeom>
        </p:spPr>
        <p:txBody>
          <a:bodyPr vert="horz" lIns="91440" tIns="45720" rIns="91440" bIns="45720" rtlCol="0" anchor="b">
            <a:normAutofit/>
          </a:bodyPr>
          <a:lstStyle>
            <a:lvl1pPr marL="0" indent="0" algn="l" defTabSz="914400" rtl="0" eaLnBrk="1" latinLnBrk="0" hangingPunct="1">
              <a:spcBef>
                <a:spcPct val="20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1000" b="0" i="0" u="none" strike="noStrike" kern="1200" cap="none" spc="0" normalizeH="0" baseline="0" noProof="0" dirty="0" smtClean="0">
                <a:ln>
                  <a:noFill/>
                </a:ln>
                <a:solidFill>
                  <a:prstClr val="black"/>
                </a:solidFill>
                <a:effectLst/>
                <a:uLnTx/>
                <a:uFillTx/>
                <a:latin typeface="Calibri"/>
                <a:ea typeface="+mn-ea"/>
                <a:cs typeface="+mn-cs"/>
              </a:rPr>
              <a:t>Volunteering in a community garden</a:t>
            </a: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43" name="Picture 42"/>
          <p:cNvPicPr>
            <a:picLocks noChangeAspect="1"/>
          </p:cNvPicPr>
          <p:nvPr/>
        </p:nvPicPr>
        <p:blipFill rotWithShape="1">
          <a:blip r:embed="rId10" cstate="print">
            <a:extLst>
              <a:ext uri="{28A0092B-C50C-407E-A947-70E740481C1C}">
                <a14:useLocalDpi xmlns:a14="http://schemas.microsoft.com/office/drawing/2010/main" val="0"/>
              </a:ext>
            </a:extLst>
          </a:blip>
          <a:srcRect l="27268" t="19435" r="7832" b="1"/>
          <a:stretch/>
        </p:blipFill>
        <p:spPr>
          <a:xfrm>
            <a:off x="6705600" y="1219199"/>
            <a:ext cx="2209800" cy="1828801"/>
          </a:xfrm>
          <a:prstGeom prst="rect">
            <a:avLst/>
          </a:prstGeom>
        </p:spPr>
      </p:pic>
      <p:sp>
        <p:nvSpPr>
          <p:cNvPr id="38" name="Text Placeholder 2"/>
          <p:cNvSpPr txBox="1">
            <a:spLocks/>
          </p:cNvSpPr>
          <p:nvPr/>
        </p:nvSpPr>
        <p:spPr>
          <a:xfrm>
            <a:off x="4191000" y="3006725"/>
            <a:ext cx="2057400" cy="269875"/>
          </a:xfrm>
          <a:prstGeom prst="rect">
            <a:avLst/>
          </a:prstGeom>
        </p:spPr>
        <p:txBody>
          <a:bodyPr vert="horz" lIns="91440" tIns="45720" rIns="91440" bIns="45720" rtlCol="0" anchor="b">
            <a:normAutofit/>
          </a:bodyPr>
          <a:lstStyle>
            <a:lvl1pPr marL="0" indent="0" algn="l" defTabSz="914400" rtl="0" eaLnBrk="1" latinLnBrk="0" hangingPunct="1">
              <a:spcBef>
                <a:spcPct val="20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1000" b="0" i="0" u="none" strike="noStrike" kern="1200" cap="none" spc="0" normalizeH="0" baseline="0" noProof="0" dirty="0" smtClean="0">
                <a:ln>
                  <a:noFill/>
                </a:ln>
                <a:solidFill>
                  <a:prstClr val="black"/>
                </a:solidFill>
                <a:effectLst/>
                <a:uLnTx/>
                <a:uFillTx/>
                <a:latin typeface="Calibri"/>
                <a:ea typeface="+mn-ea"/>
                <a:cs typeface="+mn-cs"/>
              </a:rPr>
              <a:t>Growing vegetables</a:t>
            </a: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39" name="Picture 3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848513" y="1219199"/>
            <a:ext cx="2266287" cy="1846262"/>
          </a:xfrm>
          <a:prstGeom prst="rect">
            <a:avLst/>
          </a:prstGeom>
        </p:spPr>
      </p:pic>
      <p:pic>
        <p:nvPicPr>
          <p:cNvPr id="29" name="Picture 2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063935" y="3313213"/>
            <a:ext cx="2584265" cy="1453866"/>
          </a:xfrm>
          <a:prstGeom prst="rect">
            <a:avLst/>
          </a:prstGeom>
        </p:spPr>
      </p:pic>
      <p:pic>
        <p:nvPicPr>
          <p:cNvPr id="32" name="Picture 3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421008" y="5013510"/>
            <a:ext cx="2055991" cy="1603031"/>
          </a:xfrm>
          <a:prstGeom prst="rect">
            <a:avLst/>
          </a:prstGeom>
        </p:spPr>
      </p:pic>
      <p:sp>
        <p:nvSpPr>
          <p:cNvPr id="41" name="Text Placeholder 2"/>
          <p:cNvSpPr txBox="1">
            <a:spLocks/>
          </p:cNvSpPr>
          <p:nvPr/>
        </p:nvSpPr>
        <p:spPr>
          <a:xfrm>
            <a:off x="4267200" y="6588125"/>
            <a:ext cx="1623422" cy="269875"/>
          </a:xfrm>
          <a:prstGeom prst="rect">
            <a:avLst/>
          </a:prstGeom>
        </p:spPr>
        <p:txBody>
          <a:bodyPr vert="horz" lIns="91440" tIns="45720" rIns="91440" bIns="45720" rtlCol="0" anchor="b">
            <a:normAutofit/>
          </a:bodyPr>
          <a:lstStyle>
            <a:lvl1pPr marL="0" indent="0" algn="l" defTabSz="914400" rtl="0" eaLnBrk="1" latinLnBrk="0" hangingPunct="1">
              <a:spcBef>
                <a:spcPct val="20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1000" b="0" i="0" u="none" strike="noStrike" kern="1200" cap="none" spc="0" normalizeH="0" baseline="0" noProof="0" dirty="0" smtClean="0">
                <a:ln>
                  <a:noFill/>
                </a:ln>
                <a:solidFill>
                  <a:prstClr val="black"/>
                </a:solidFill>
                <a:effectLst/>
                <a:uLnTx/>
                <a:uFillTx/>
                <a:latin typeface="Calibri"/>
                <a:ea typeface="+mn-ea"/>
                <a:cs typeface="+mn-cs"/>
              </a:rPr>
              <a:t>Creating a heritage garden</a:t>
            </a: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40" name="Picture 39"/>
          <p:cNvPicPr>
            <a:picLocks noChangeAspect="1"/>
          </p:cNvPicPr>
          <p:nvPr/>
        </p:nvPicPr>
        <p:blipFill rotWithShape="1">
          <a:blip r:embed="rId14" cstate="print">
            <a:extLst>
              <a:ext uri="{28A0092B-C50C-407E-A947-70E740481C1C}">
                <a14:useLocalDpi xmlns:a14="http://schemas.microsoft.com/office/drawing/2010/main" val="0"/>
              </a:ext>
            </a:extLst>
          </a:blip>
          <a:srcRect l="58356" t="27117" r="5013" b="21111"/>
          <a:stretch/>
        </p:blipFill>
        <p:spPr>
          <a:xfrm>
            <a:off x="284238" y="4818062"/>
            <a:ext cx="877366" cy="1859482"/>
          </a:xfrm>
          <a:prstGeom prst="rect">
            <a:avLst/>
          </a:prstGeom>
        </p:spPr>
      </p:pic>
      <p:sp>
        <p:nvSpPr>
          <p:cNvPr id="46" name="Title 1"/>
          <p:cNvSpPr>
            <a:spLocks noGrp="1"/>
          </p:cNvSpPr>
          <p:nvPr>
            <p:ph type="title"/>
          </p:nvPr>
        </p:nvSpPr>
        <p:spPr>
          <a:xfrm>
            <a:off x="2827913" y="168076"/>
            <a:ext cx="2963287" cy="639762"/>
          </a:xfrm>
        </p:spPr>
        <p:txBody>
          <a:bodyPr>
            <a:noAutofit/>
          </a:bodyPr>
          <a:lstStyle/>
          <a:p>
            <a:pPr algn="l"/>
            <a:r>
              <a:rPr lang="en-US" sz="6000" b="1" dirty="0" smtClean="0"/>
              <a:t>Gardens</a:t>
            </a:r>
            <a:endParaRPr lang="en-US" sz="6000" b="1" dirty="0"/>
          </a:p>
        </p:txBody>
      </p:sp>
      <p:sp>
        <p:nvSpPr>
          <p:cNvPr id="47" name="TextBox 46"/>
          <p:cNvSpPr txBox="1"/>
          <p:nvPr/>
        </p:nvSpPr>
        <p:spPr>
          <a:xfrm>
            <a:off x="2876970" y="835223"/>
            <a:ext cx="577113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alibri"/>
                <a:ea typeface="+mn-ea"/>
                <a:cs typeface="+mn-cs"/>
              </a:rPr>
              <a:t>Do these images remind you of anything that you do or have seen others do? </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48" name="Picture 47" descr="C:\Users\jschwarz\Desktop\G-WOW\connect_logo_URL_RGB.png"/>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28600" y="179884"/>
            <a:ext cx="1976398" cy="884035"/>
          </a:xfrm>
          <a:prstGeom prst="rect">
            <a:avLst/>
          </a:prstGeom>
          <a:noFill/>
          <a:ln>
            <a:noFill/>
          </a:ln>
        </p:spPr>
      </p:pic>
    </p:spTree>
    <p:extLst>
      <p:ext uri="{BB962C8B-B14F-4D97-AF65-F5344CB8AC3E}">
        <p14:creationId xmlns:p14="http://schemas.microsoft.com/office/powerpoint/2010/main" val="4480227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7200900" y="228600"/>
            <a:ext cx="1790700" cy="426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Text Placeholder 2"/>
          <p:cNvSpPr>
            <a:spLocks noGrp="1"/>
          </p:cNvSpPr>
          <p:nvPr>
            <p:ph type="body" idx="1"/>
          </p:nvPr>
        </p:nvSpPr>
        <p:spPr>
          <a:xfrm>
            <a:off x="227012" y="0"/>
            <a:ext cx="5868988" cy="639762"/>
          </a:xfrm>
        </p:spPr>
        <p:txBody>
          <a:bodyPr>
            <a:normAutofit/>
          </a:bodyPr>
          <a:lstStyle/>
          <a:p>
            <a:r>
              <a:rPr lang="en-US" dirty="0" smtClean="0"/>
              <a:t>More information (to aid discussion)</a:t>
            </a:r>
            <a:endParaRPr lang="en-US" dirty="0"/>
          </a:p>
        </p:txBody>
      </p:sp>
      <p:sp>
        <p:nvSpPr>
          <p:cNvPr id="5" name="Text Placeholder 4"/>
          <p:cNvSpPr>
            <a:spLocks noGrp="1"/>
          </p:cNvSpPr>
          <p:nvPr>
            <p:ph type="body" sz="quarter" idx="3"/>
          </p:nvPr>
        </p:nvSpPr>
        <p:spPr>
          <a:xfrm>
            <a:off x="7221921" y="304800"/>
            <a:ext cx="1679575" cy="300989"/>
          </a:xfrm>
        </p:spPr>
        <p:txBody>
          <a:bodyPr>
            <a:normAutofit fontScale="70000" lnSpcReduction="20000"/>
          </a:bodyPr>
          <a:lstStyle/>
          <a:p>
            <a:r>
              <a:rPr lang="en-US" dirty="0" smtClean="0"/>
              <a:t>More questions</a:t>
            </a:r>
            <a:endParaRPr lang="en-US" dirty="0"/>
          </a:p>
        </p:txBody>
      </p:sp>
      <p:sp>
        <p:nvSpPr>
          <p:cNvPr id="6" name="Content Placeholder 5"/>
          <p:cNvSpPr>
            <a:spLocks noGrp="1"/>
          </p:cNvSpPr>
          <p:nvPr>
            <p:ph sz="quarter" idx="4"/>
          </p:nvPr>
        </p:nvSpPr>
        <p:spPr>
          <a:xfrm>
            <a:off x="7277101" y="609600"/>
            <a:ext cx="1638299" cy="3505200"/>
          </a:xfrm>
        </p:spPr>
        <p:txBody>
          <a:bodyPr>
            <a:noAutofit/>
          </a:bodyPr>
          <a:lstStyle/>
          <a:p>
            <a:pPr marL="0" indent="0">
              <a:buNone/>
            </a:pPr>
            <a:r>
              <a:rPr lang="en-US" sz="1100" b="1" dirty="0" smtClean="0">
                <a:solidFill>
                  <a:schemeClr val="tx1">
                    <a:lumMod val="65000"/>
                    <a:lumOff val="35000"/>
                  </a:schemeClr>
                </a:solidFill>
              </a:rPr>
              <a:t>Right now</a:t>
            </a:r>
          </a:p>
          <a:p>
            <a:pPr marL="0" indent="0">
              <a:buNone/>
            </a:pPr>
            <a:r>
              <a:rPr lang="en-US" sz="1100" dirty="0" smtClean="0"/>
              <a:t>What are some of the plants that grow in your yard?</a:t>
            </a:r>
          </a:p>
          <a:p>
            <a:pPr marL="0" indent="0">
              <a:buNone/>
            </a:pPr>
            <a:endParaRPr lang="en-US" sz="500" dirty="0" smtClean="0"/>
          </a:p>
          <a:p>
            <a:pPr marL="0" indent="0">
              <a:buNone/>
            </a:pPr>
            <a:r>
              <a:rPr lang="en-US" sz="1100" dirty="0" smtClean="0"/>
              <a:t>Where is your favorite place to be in a nearby park or your yard?</a:t>
            </a:r>
          </a:p>
          <a:p>
            <a:pPr marL="457200" lvl="1" indent="0">
              <a:buNone/>
            </a:pPr>
            <a:endParaRPr lang="en-US" sz="500" dirty="0" smtClean="0"/>
          </a:p>
          <a:p>
            <a:pPr marL="0" indent="0">
              <a:buNone/>
            </a:pPr>
            <a:r>
              <a:rPr lang="en-US" sz="1100" b="1" dirty="0" smtClean="0">
                <a:solidFill>
                  <a:schemeClr val="tx1">
                    <a:lumMod val="65000"/>
                    <a:lumOff val="35000"/>
                  </a:schemeClr>
                </a:solidFill>
              </a:rPr>
              <a:t>In the future</a:t>
            </a:r>
          </a:p>
          <a:p>
            <a:pPr marL="0" lvl="0" indent="0">
              <a:buNone/>
              <a:defRPr/>
            </a:pPr>
            <a:r>
              <a:rPr lang="en-US" sz="1100" dirty="0">
                <a:solidFill>
                  <a:prstClr val="black"/>
                </a:solidFill>
              </a:rPr>
              <a:t>Is there anything you think or dream about doing that you see in the pictures but have not done yet?</a:t>
            </a:r>
          </a:p>
          <a:p>
            <a:pPr marL="0" lvl="0" indent="0">
              <a:buNone/>
              <a:defRPr/>
            </a:pPr>
            <a:endParaRPr lang="en-US" sz="500" dirty="0">
              <a:solidFill>
                <a:prstClr val="black"/>
              </a:solidFill>
            </a:endParaRPr>
          </a:p>
          <a:p>
            <a:pPr marL="0" lvl="0" indent="0">
              <a:buNone/>
              <a:defRPr/>
            </a:pPr>
            <a:r>
              <a:rPr lang="en-US" sz="1100" dirty="0">
                <a:solidFill>
                  <a:prstClr val="black"/>
                </a:solidFill>
              </a:rPr>
              <a:t>Why do you think the idea of doing that appeals to you?</a:t>
            </a:r>
          </a:p>
          <a:p>
            <a:pPr marL="0" lvl="0" indent="0">
              <a:buNone/>
              <a:defRPr/>
            </a:pPr>
            <a:endParaRPr lang="en-US" sz="500" dirty="0">
              <a:solidFill>
                <a:prstClr val="black"/>
              </a:solidFill>
            </a:endParaRPr>
          </a:p>
          <a:p>
            <a:pPr marL="0" lvl="0" indent="0">
              <a:buNone/>
              <a:defRPr/>
            </a:pPr>
            <a:r>
              <a:rPr lang="en-US" sz="1100" dirty="0">
                <a:solidFill>
                  <a:prstClr val="black"/>
                </a:solidFill>
              </a:rPr>
              <a:t>What have been the barriers to getting started?</a:t>
            </a:r>
          </a:p>
        </p:txBody>
      </p:sp>
      <p:sp>
        <p:nvSpPr>
          <p:cNvPr id="7" name="Title 1"/>
          <p:cNvSpPr>
            <a:spLocks noGrp="1"/>
          </p:cNvSpPr>
          <p:nvPr>
            <p:ph type="title"/>
          </p:nvPr>
        </p:nvSpPr>
        <p:spPr>
          <a:xfrm>
            <a:off x="457200" y="6218238"/>
            <a:ext cx="8229600" cy="639762"/>
          </a:xfrm>
        </p:spPr>
        <p:txBody>
          <a:bodyPr>
            <a:normAutofit fontScale="90000"/>
          </a:bodyPr>
          <a:lstStyle/>
          <a:p>
            <a:pPr algn="l"/>
            <a:r>
              <a:rPr lang="en-US" sz="4000" dirty="0" smtClean="0"/>
              <a:t>Gardens</a:t>
            </a:r>
            <a:endParaRPr lang="en-US" sz="4000" dirty="0"/>
          </a:p>
        </p:txBody>
      </p:sp>
      <p:cxnSp>
        <p:nvCxnSpPr>
          <p:cNvPr id="8" name="Straight Connector 7"/>
          <p:cNvCxnSpPr/>
          <p:nvPr/>
        </p:nvCxnSpPr>
        <p:spPr>
          <a:xfrm>
            <a:off x="2362200" y="6549231"/>
            <a:ext cx="6324600" cy="3969"/>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8" name="Table 17"/>
          <p:cNvGraphicFramePr>
            <a:graphicFrameLocks noGrp="1"/>
          </p:cNvGraphicFramePr>
          <p:nvPr>
            <p:extLst>
              <p:ext uri="{D42A27DB-BD31-4B8C-83A1-F6EECF244321}">
                <p14:modId xmlns:p14="http://schemas.microsoft.com/office/powerpoint/2010/main" val="2045386001"/>
              </p:ext>
            </p:extLst>
          </p:nvPr>
        </p:nvGraphicFramePr>
        <p:xfrm>
          <a:off x="217500" y="914401"/>
          <a:ext cx="6792900" cy="5211761"/>
        </p:xfrm>
        <a:graphic>
          <a:graphicData uri="http://schemas.openxmlformats.org/drawingml/2006/table">
            <a:tbl>
              <a:tblPr firstRow="1" firstCol="1" bandRow="1">
                <a:tableStyleId>{5C22544A-7EE6-4342-B048-85BDC9FD1C3A}</a:tableStyleId>
              </a:tblPr>
              <a:tblGrid>
                <a:gridCol w="1698225">
                  <a:extLst>
                    <a:ext uri="{9D8B030D-6E8A-4147-A177-3AD203B41FA5}">
                      <a16:colId xmlns:a16="http://schemas.microsoft.com/office/drawing/2014/main" val="20000"/>
                    </a:ext>
                  </a:extLst>
                </a:gridCol>
                <a:gridCol w="1698225">
                  <a:extLst>
                    <a:ext uri="{9D8B030D-6E8A-4147-A177-3AD203B41FA5}">
                      <a16:colId xmlns:a16="http://schemas.microsoft.com/office/drawing/2014/main" val="20001"/>
                    </a:ext>
                  </a:extLst>
                </a:gridCol>
                <a:gridCol w="1698225">
                  <a:extLst>
                    <a:ext uri="{9D8B030D-6E8A-4147-A177-3AD203B41FA5}">
                      <a16:colId xmlns:a16="http://schemas.microsoft.com/office/drawing/2014/main" val="20002"/>
                    </a:ext>
                  </a:extLst>
                </a:gridCol>
                <a:gridCol w="1698225">
                  <a:extLst>
                    <a:ext uri="{9D8B030D-6E8A-4147-A177-3AD203B41FA5}">
                      <a16:colId xmlns:a16="http://schemas.microsoft.com/office/drawing/2014/main" val="20003"/>
                    </a:ext>
                  </a:extLst>
                </a:gridCol>
              </a:tblGrid>
              <a:tr h="2156591">
                <a:tc>
                  <a:txBody>
                    <a:bodyPr/>
                    <a:lstStyle/>
                    <a:p>
                      <a:pPr marL="0" marR="0">
                        <a:spcBef>
                          <a:spcPts val="0"/>
                        </a:spcBef>
                        <a:spcAft>
                          <a:spcPts val="0"/>
                        </a:spcAft>
                      </a:pPr>
                      <a:r>
                        <a:rPr lang="en-US" sz="1000" b="0" dirty="0">
                          <a:solidFill>
                            <a:schemeClr val="tx1"/>
                          </a:solidFill>
                          <a:effectLst/>
                        </a:rPr>
                        <a:t>Composting reduces waste from kitchens and gardens.  And using compost in the garden helps soil hold on to water and nutrients, reducing the need for irrigation and fertilizer</a:t>
                      </a:r>
                      <a:r>
                        <a:rPr lang="en-US" sz="1000" b="0" dirty="0" smtClean="0">
                          <a:solidFill>
                            <a:schemeClr val="tx1"/>
                          </a:solidFill>
                          <a:effectLst/>
                        </a:rPr>
                        <a:t>. </a:t>
                      </a:r>
                      <a:r>
                        <a:rPr lang="en-US" sz="1000" b="0" dirty="0">
                          <a:solidFill>
                            <a:schemeClr val="tx1"/>
                          </a:solidFill>
                          <a:effectLst/>
                        </a:rPr>
                        <a:t>It helps gardens </a:t>
                      </a:r>
                      <a:r>
                        <a:rPr lang="en-US" sz="1000" b="0" dirty="0" smtClean="0">
                          <a:solidFill>
                            <a:schemeClr val="tx1"/>
                          </a:solidFill>
                          <a:effectLst/>
                        </a:rPr>
                        <a:t>and </a:t>
                      </a:r>
                      <a:r>
                        <a:rPr lang="en-US" sz="1000" b="0" dirty="0">
                          <a:solidFill>
                            <a:schemeClr val="tx1"/>
                          </a:solidFill>
                          <a:effectLst/>
                        </a:rPr>
                        <a:t>gardeners cope with changes in rainfall patterns</a:t>
                      </a:r>
                      <a:r>
                        <a:rPr lang="en-US" sz="1000" b="0" dirty="0" smtClean="0">
                          <a:solidFill>
                            <a:schemeClr val="tx1"/>
                          </a:solidFill>
                          <a:effectLst/>
                        </a:rPr>
                        <a:t>. </a:t>
                      </a:r>
                      <a:r>
                        <a:rPr lang="en-US" sz="1000" b="1" dirty="0" smtClean="0">
                          <a:solidFill>
                            <a:schemeClr val="tx1">
                              <a:lumMod val="50000"/>
                              <a:lumOff val="50000"/>
                            </a:schemeClr>
                          </a:solidFill>
                          <a:effectLst/>
                        </a:rPr>
                        <a:t>photo:</a:t>
                      </a:r>
                      <a:r>
                        <a:rPr lang="en-US" sz="1000" b="1" baseline="0" dirty="0" smtClean="0">
                          <a:solidFill>
                            <a:schemeClr val="tx1">
                              <a:lumMod val="50000"/>
                              <a:lumOff val="50000"/>
                            </a:schemeClr>
                          </a:solidFill>
                          <a:effectLst/>
                        </a:rPr>
                        <a:t> G</a:t>
                      </a:r>
                      <a:r>
                        <a:rPr lang="en-US" sz="1000" dirty="0" smtClean="0">
                          <a:solidFill>
                            <a:schemeClr val="tx1">
                              <a:lumMod val="50000"/>
                              <a:lumOff val="50000"/>
                            </a:schemeClr>
                          </a:solidFill>
                        </a:rPr>
                        <a:t>inkgo Organic Gardens</a:t>
                      </a:r>
                      <a:endParaRPr lang="en-US" sz="1000" b="0" dirty="0">
                        <a:solidFill>
                          <a:schemeClr val="tx1"/>
                        </a:solidFill>
                        <a:effectLst/>
                        <a:latin typeface="Calibri"/>
                        <a:ea typeface="Calibri"/>
                        <a:cs typeface="Times New Roman"/>
                      </a:endParaRPr>
                    </a:p>
                  </a:txBody>
                  <a:tcPr marL="63846" marR="63846" marT="0" marB="0">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dirty="0">
                          <a:solidFill>
                            <a:schemeClr val="tx1"/>
                          </a:solidFill>
                          <a:effectLst/>
                        </a:rPr>
                        <a:t>Growing and learning together helps share knowledge, </a:t>
                      </a:r>
                      <a:r>
                        <a:rPr lang="en-US" sz="1000" b="0" dirty="0" smtClean="0">
                          <a:solidFill>
                            <a:schemeClr val="tx1"/>
                          </a:solidFill>
                          <a:effectLst/>
                        </a:rPr>
                        <a:t>observations, </a:t>
                      </a:r>
                      <a:r>
                        <a:rPr lang="en-US" sz="1000" b="0" dirty="0">
                          <a:solidFill>
                            <a:schemeClr val="tx1"/>
                          </a:solidFill>
                          <a:effectLst/>
                        </a:rPr>
                        <a:t>and inspiration between generations and cultures</a:t>
                      </a:r>
                      <a:r>
                        <a:rPr lang="en-US" sz="1000" b="0" dirty="0" smtClean="0">
                          <a:solidFill>
                            <a:schemeClr val="tx1"/>
                          </a:solidFill>
                          <a:effectLst/>
                        </a:rPr>
                        <a:t>. </a:t>
                      </a:r>
                      <a:r>
                        <a:rPr lang="en-US" sz="1000" b="1" dirty="0" smtClean="0">
                          <a:solidFill>
                            <a:schemeClr val="tx1">
                              <a:lumMod val="50000"/>
                              <a:lumOff val="50000"/>
                            </a:schemeClr>
                          </a:solidFill>
                          <a:effectLst/>
                        </a:rPr>
                        <a:t>photo:</a:t>
                      </a:r>
                      <a:r>
                        <a:rPr lang="en-US" sz="1000" b="1" baseline="0" dirty="0" smtClean="0">
                          <a:solidFill>
                            <a:schemeClr val="tx1">
                              <a:lumMod val="50000"/>
                              <a:lumOff val="50000"/>
                            </a:schemeClr>
                          </a:solidFill>
                          <a:effectLst/>
                        </a:rPr>
                        <a:t> </a:t>
                      </a:r>
                      <a:r>
                        <a:rPr lang="en-US" sz="1000" dirty="0" smtClean="0">
                          <a:solidFill>
                            <a:schemeClr val="tx1">
                              <a:lumMod val="50000"/>
                              <a:lumOff val="50000"/>
                            </a:schemeClr>
                          </a:solidFill>
                        </a:rPr>
                        <a:t>Field Museum</a:t>
                      </a:r>
                      <a:endParaRPr lang="en-US" sz="1000" b="0" dirty="0">
                        <a:solidFill>
                          <a:schemeClr val="tx1"/>
                        </a:solidFill>
                        <a:effectLst/>
                        <a:latin typeface="Calibri"/>
                        <a:ea typeface="Calibri"/>
                        <a:cs typeface="Times New Roman"/>
                      </a:endParaRPr>
                    </a:p>
                  </a:txBody>
                  <a:tcPr marL="63846" marR="63846" marT="0" marB="0">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dirty="0">
                          <a:solidFill>
                            <a:schemeClr val="tx1"/>
                          </a:solidFill>
                          <a:effectLst/>
                        </a:rPr>
                        <a:t>Growing food is an inexpensive way to have healthy, local food while learning about the natural world</a:t>
                      </a:r>
                      <a:r>
                        <a:rPr lang="en-US" sz="1000" b="0" dirty="0" smtClean="0">
                          <a:solidFill>
                            <a:schemeClr val="tx1"/>
                          </a:solidFill>
                          <a:effectLst/>
                        </a:rPr>
                        <a:t>. </a:t>
                      </a:r>
                      <a:r>
                        <a:rPr lang="en-US" sz="1000" b="1" dirty="0" smtClean="0">
                          <a:solidFill>
                            <a:schemeClr val="tx1">
                              <a:lumMod val="50000"/>
                              <a:lumOff val="50000"/>
                            </a:schemeClr>
                          </a:solidFill>
                          <a:effectLst/>
                        </a:rPr>
                        <a:t>photo:</a:t>
                      </a:r>
                      <a:r>
                        <a:rPr lang="en-US" sz="1000" b="1" baseline="0" dirty="0" smtClean="0">
                          <a:solidFill>
                            <a:schemeClr val="tx1">
                              <a:lumMod val="50000"/>
                              <a:lumOff val="50000"/>
                            </a:schemeClr>
                          </a:solidFill>
                          <a:effectLst/>
                        </a:rPr>
                        <a:t> G</a:t>
                      </a:r>
                      <a:r>
                        <a:rPr lang="en-US" sz="1000" dirty="0" smtClean="0">
                          <a:solidFill>
                            <a:schemeClr val="tx1">
                              <a:lumMod val="50000"/>
                              <a:lumOff val="50000"/>
                            </a:schemeClr>
                          </a:solidFill>
                        </a:rPr>
                        <a:t>inkgo Organic Gardens</a:t>
                      </a:r>
                      <a:endParaRPr lang="en-US" sz="1000" b="0" dirty="0" smtClean="0">
                        <a:solidFill>
                          <a:schemeClr val="tx1"/>
                        </a:solidFill>
                        <a:effectLst/>
                        <a:latin typeface="+mn-lt"/>
                        <a:ea typeface="Calibri"/>
                        <a:cs typeface="Times New Roman"/>
                      </a:endParaRPr>
                    </a:p>
                    <a:p>
                      <a:pPr marL="0" marR="0">
                        <a:spcBef>
                          <a:spcPts val="0"/>
                        </a:spcBef>
                        <a:spcAft>
                          <a:spcPts val="0"/>
                        </a:spcAft>
                      </a:pPr>
                      <a:endParaRPr lang="en-US" sz="1000" b="0" dirty="0">
                        <a:solidFill>
                          <a:schemeClr val="tx1"/>
                        </a:solidFill>
                        <a:effectLst/>
                        <a:latin typeface="Calibri"/>
                        <a:ea typeface="Calibri"/>
                        <a:cs typeface="Times New Roman"/>
                      </a:endParaRPr>
                    </a:p>
                  </a:txBody>
                  <a:tcPr marL="63846" marR="63846" marT="0" marB="0">
                    <a:noFill/>
                  </a:tcPr>
                </a:tc>
                <a:tc>
                  <a:txBody>
                    <a:bodyPr/>
                    <a:lstStyle/>
                    <a:p>
                      <a:r>
                        <a:rPr lang="en-US" sz="1000" b="0" dirty="0">
                          <a:solidFill>
                            <a:schemeClr val="tx1"/>
                          </a:solidFill>
                          <a:effectLst/>
                        </a:rPr>
                        <a:t>Growing native plants that are well-adapted to the site can help reduce the need for water and </a:t>
                      </a:r>
                      <a:r>
                        <a:rPr lang="en-US" sz="1000" b="0" dirty="0" smtClean="0">
                          <a:solidFill>
                            <a:schemeClr val="tx1"/>
                          </a:solidFill>
                          <a:effectLst/>
                        </a:rPr>
                        <a:t>fertilizer—and </a:t>
                      </a:r>
                      <a:r>
                        <a:rPr lang="en-US" sz="1000" b="0" dirty="0">
                          <a:solidFill>
                            <a:schemeClr val="tx1"/>
                          </a:solidFill>
                          <a:effectLst/>
                        </a:rPr>
                        <a:t>it provides food and shelter for wildlife, while resisting many pests</a:t>
                      </a:r>
                      <a:r>
                        <a:rPr lang="en-US" sz="1000" b="0" dirty="0" smtClean="0">
                          <a:solidFill>
                            <a:schemeClr val="tx1"/>
                          </a:solidFill>
                          <a:effectLst/>
                        </a:rPr>
                        <a:t>. </a:t>
                      </a:r>
                      <a:r>
                        <a:rPr lang="en-US" sz="1000" dirty="0" smtClean="0">
                          <a:solidFill>
                            <a:schemeClr val="tx1">
                              <a:lumMod val="50000"/>
                              <a:lumOff val="50000"/>
                            </a:schemeClr>
                          </a:solidFill>
                        </a:rPr>
                        <a:t>photo: Susan Ask</a:t>
                      </a:r>
                    </a:p>
                  </a:txBody>
                  <a:tcPr marL="63846" marR="63846" marT="0" marB="0">
                    <a:noFill/>
                  </a:tcPr>
                </a:tc>
                <a:extLst>
                  <a:ext uri="{0D108BD9-81ED-4DB2-BD59-A6C34878D82A}">
                    <a16:rowId xmlns:a16="http://schemas.microsoft.com/office/drawing/2014/main" val="10000"/>
                  </a:ext>
                </a:extLst>
              </a:tr>
              <a:tr h="1617443">
                <a:tc>
                  <a:txBody>
                    <a:bodyPr/>
                    <a:lstStyle/>
                    <a:p>
                      <a:pPr marL="0" marR="0">
                        <a:spcBef>
                          <a:spcPts val="0"/>
                        </a:spcBef>
                        <a:spcAft>
                          <a:spcPts val="0"/>
                        </a:spcAft>
                      </a:pPr>
                      <a:r>
                        <a:rPr lang="en-US" sz="1000" b="0" dirty="0">
                          <a:solidFill>
                            <a:schemeClr val="tx1"/>
                          </a:solidFill>
                          <a:effectLst/>
                        </a:rPr>
                        <a:t>Soil testing gives gardeners information to grow plants more </a:t>
                      </a:r>
                      <a:r>
                        <a:rPr lang="en-US" sz="1000" b="0" dirty="0" smtClean="0">
                          <a:solidFill>
                            <a:schemeClr val="tx1"/>
                          </a:solidFill>
                          <a:effectLst/>
                        </a:rPr>
                        <a:t>efficiently—saving </a:t>
                      </a:r>
                      <a:r>
                        <a:rPr lang="en-US" sz="1000" b="0" dirty="0">
                          <a:solidFill>
                            <a:schemeClr val="tx1"/>
                          </a:solidFill>
                          <a:effectLst/>
                        </a:rPr>
                        <a:t>money, </a:t>
                      </a:r>
                      <a:r>
                        <a:rPr lang="en-US" sz="1000" b="0" dirty="0" smtClean="0">
                          <a:solidFill>
                            <a:schemeClr val="tx1"/>
                          </a:solidFill>
                          <a:effectLst/>
                        </a:rPr>
                        <a:t>water, </a:t>
                      </a:r>
                      <a:r>
                        <a:rPr lang="en-US" sz="1000" b="0" dirty="0">
                          <a:solidFill>
                            <a:schemeClr val="tx1"/>
                          </a:solidFill>
                          <a:effectLst/>
                        </a:rPr>
                        <a:t>and other resources</a:t>
                      </a:r>
                      <a:r>
                        <a:rPr lang="en-US" sz="1000" b="0" dirty="0" smtClean="0">
                          <a:solidFill>
                            <a:schemeClr val="tx1"/>
                          </a:solidFill>
                          <a:effectLst/>
                        </a:rPr>
                        <a:t>. </a:t>
                      </a:r>
                      <a:r>
                        <a:rPr lang="en-US" sz="1000" dirty="0" smtClean="0">
                          <a:solidFill>
                            <a:schemeClr val="tx1">
                              <a:lumMod val="50000"/>
                              <a:lumOff val="50000"/>
                            </a:schemeClr>
                          </a:solidFill>
                        </a:rPr>
                        <a:t>photo: Joe Mazza / brave lux</a:t>
                      </a:r>
                      <a:endParaRPr lang="en-US" sz="1000" b="0" dirty="0">
                        <a:solidFill>
                          <a:schemeClr val="tx1"/>
                        </a:solidFill>
                        <a:effectLst/>
                        <a:latin typeface="Calibri"/>
                        <a:ea typeface="Calibri"/>
                        <a:cs typeface="Times New Roman"/>
                      </a:endParaRPr>
                    </a:p>
                  </a:txBody>
                  <a:tcPr marL="63846" marR="63846" marT="0" marB="0">
                    <a:noFill/>
                  </a:tcPr>
                </a:tc>
                <a:tc>
                  <a:txBody>
                    <a:bodyPr/>
                    <a:lstStyle/>
                    <a:p>
                      <a:pPr marL="0" marR="0">
                        <a:spcBef>
                          <a:spcPts val="0"/>
                        </a:spcBef>
                        <a:spcAft>
                          <a:spcPts val="0"/>
                        </a:spcAft>
                      </a:pPr>
                      <a:r>
                        <a:rPr lang="en-US" sz="1000" dirty="0">
                          <a:effectLst/>
                        </a:rPr>
                        <a:t>Keeping a rain garden creates a beautiful garden that can hold water after big rainstorms, so rain gardens can help reduce flooding</a:t>
                      </a:r>
                      <a:r>
                        <a:rPr lang="en-US" sz="1000" dirty="0" smtClean="0">
                          <a:effectLst/>
                        </a:rPr>
                        <a:t>. </a:t>
                      </a:r>
                      <a:r>
                        <a:rPr lang="en-US" sz="1000" dirty="0" smtClean="0">
                          <a:solidFill>
                            <a:schemeClr val="tx1">
                              <a:lumMod val="50000"/>
                              <a:lumOff val="50000"/>
                            </a:schemeClr>
                          </a:solidFill>
                        </a:rPr>
                        <a:t> photo:  Detroit </a:t>
                      </a:r>
                      <a:r>
                        <a:rPr lang="en-US" sz="1000" dirty="0" err="1" smtClean="0">
                          <a:solidFill>
                            <a:schemeClr val="tx1">
                              <a:lumMod val="50000"/>
                              <a:lumOff val="50000"/>
                            </a:schemeClr>
                          </a:solidFill>
                        </a:rPr>
                        <a:t>Shoreway</a:t>
                      </a:r>
                      <a:r>
                        <a:rPr lang="en-US" sz="1000" dirty="0" smtClean="0">
                          <a:solidFill>
                            <a:schemeClr val="tx1">
                              <a:lumMod val="50000"/>
                              <a:lumOff val="50000"/>
                            </a:schemeClr>
                          </a:solidFill>
                        </a:rPr>
                        <a:t> Community Development Organization</a:t>
                      </a:r>
                      <a:endParaRPr lang="en-US" sz="1000" dirty="0">
                        <a:effectLst/>
                        <a:latin typeface="Calibri"/>
                        <a:ea typeface="Calibri"/>
                        <a:cs typeface="Times New Roman"/>
                      </a:endParaRPr>
                    </a:p>
                  </a:txBody>
                  <a:tcPr marL="63846" marR="63846" marT="0" marB="0">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effectLst/>
                        </a:rPr>
                        <a:t>Maintaining butterfly habitat gives these important pollinators a place to eat, rest and reproduce.  As the </a:t>
                      </a:r>
                      <a:r>
                        <a:rPr lang="en-US" sz="1000" dirty="0" smtClean="0">
                          <a:effectLst/>
                        </a:rPr>
                        <a:t>climate—and its habitats—change, </a:t>
                      </a:r>
                      <a:r>
                        <a:rPr lang="en-US" sz="1000" dirty="0">
                          <a:effectLst/>
                        </a:rPr>
                        <a:t>it’s important to create and maintain habitat</a:t>
                      </a:r>
                      <a:r>
                        <a:rPr lang="en-US" sz="1000" dirty="0" smtClean="0">
                          <a:effectLst/>
                        </a:rPr>
                        <a:t>. </a:t>
                      </a:r>
                      <a:r>
                        <a:rPr lang="en-US" sz="1000" dirty="0" smtClean="0">
                          <a:solidFill>
                            <a:schemeClr val="tx1">
                              <a:lumMod val="50000"/>
                              <a:lumOff val="50000"/>
                            </a:schemeClr>
                          </a:solidFill>
                        </a:rPr>
                        <a:t>photo: Susan Ask</a:t>
                      </a:r>
                    </a:p>
                    <a:p>
                      <a:pPr marL="0" marR="0">
                        <a:spcBef>
                          <a:spcPts val="0"/>
                        </a:spcBef>
                        <a:spcAft>
                          <a:spcPts val="0"/>
                        </a:spcAft>
                      </a:pPr>
                      <a:endParaRPr lang="en-US" sz="1000" dirty="0">
                        <a:effectLst/>
                        <a:latin typeface="Calibri"/>
                        <a:ea typeface="Calibri"/>
                        <a:cs typeface="Times New Roman"/>
                      </a:endParaRPr>
                    </a:p>
                  </a:txBody>
                  <a:tcPr marL="63846" marR="63846" marT="0" marB="0">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effectLst/>
                        </a:rPr>
                        <a:t>Partying and performing in the garden takes advantage of the shade and open space in the garden and welcomes people into the garden</a:t>
                      </a:r>
                      <a:r>
                        <a:rPr lang="en-US" sz="1000" dirty="0" smtClean="0">
                          <a:effectLst/>
                        </a:rPr>
                        <a:t>. </a:t>
                      </a:r>
                      <a:r>
                        <a:rPr lang="en-US" sz="1000" b="1" dirty="0" smtClean="0">
                          <a:solidFill>
                            <a:schemeClr val="tx1">
                              <a:lumMod val="50000"/>
                              <a:lumOff val="50000"/>
                            </a:schemeClr>
                          </a:solidFill>
                          <a:effectLst/>
                        </a:rPr>
                        <a:t>photo:</a:t>
                      </a:r>
                      <a:r>
                        <a:rPr lang="en-US" sz="1000" b="1" baseline="0" dirty="0" smtClean="0">
                          <a:solidFill>
                            <a:schemeClr val="tx1">
                              <a:lumMod val="50000"/>
                              <a:lumOff val="50000"/>
                            </a:schemeClr>
                          </a:solidFill>
                          <a:effectLst/>
                        </a:rPr>
                        <a:t> G</a:t>
                      </a:r>
                      <a:r>
                        <a:rPr lang="en-US" sz="1000" dirty="0" smtClean="0">
                          <a:solidFill>
                            <a:schemeClr val="tx1">
                              <a:lumMod val="50000"/>
                              <a:lumOff val="50000"/>
                            </a:schemeClr>
                          </a:solidFill>
                        </a:rPr>
                        <a:t>inkgo Organic Gardens</a:t>
                      </a:r>
                      <a:endParaRPr lang="en-US" sz="1000" b="0" dirty="0" smtClean="0">
                        <a:solidFill>
                          <a:schemeClr val="tx1"/>
                        </a:solidFill>
                        <a:effectLst/>
                        <a:latin typeface="+mn-lt"/>
                        <a:ea typeface="Calibri"/>
                        <a:cs typeface="Times New Roman"/>
                      </a:endParaRPr>
                    </a:p>
                    <a:p>
                      <a:pPr marL="0" marR="0">
                        <a:spcBef>
                          <a:spcPts val="0"/>
                        </a:spcBef>
                        <a:spcAft>
                          <a:spcPts val="0"/>
                        </a:spcAft>
                      </a:pPr>
                      <a:endParaRPr lang="en-US" sz="1000" dirty="0">
                        <a:effectLst/>
                        <a:latin typeface="Calibri"/>
                        <a:ea typeface="Calibri"/>
                        <a:cs typeface="Times New Roman"/>
                      </a:endParaRPr>
                    </a:p>
                  </a:txBody>
                  <a:tcPr marL="63846" marR="63846" marT="0" marB="0">
                    <a:noFill/>
                  </a:tcPr>
                </a:tc>
                <a:extLst>
                  <a:ext uri="{0D108BD9-81ED-4DB2-BD59-A6C34878D82A}">
                    <a16:rowId xmlns:a16="http://schemas.microsoft.com/office/drawing/2014/main" val="10001"/>
                  </a:ext>
                </a:extLst>
              </a:tr>
              <a:tr h="143772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dirty="0">
                          <a:solidFill>
                            <a:schemeClr val="tx1"/>
                          </a:solidFill>
                          <a:effectLst/>
                        </a:rPr>
                        <a:t>Using rain barrels lets gardeners store rainwater and avoid turning the hose on at the tap. </a:t>
                      </a:r>
                      <a:r>
                        <a:rPr lang="en-US" sz="1000" b="0" dirty="0" smtClean="0">
                          <a:solidFill>
                            <a:schemeClr val="tx1"/>
                          </a:solidFill>
                          <a:effectLst/>
                        </a:rPr>
                        <a:t>This </a:t>
                      </a:r>
                      <a:r>
                        <a:rPr lang="en-US" sz="1000" b="0" dirty="0">
                          <a:solidFill>
                            <a:schemeClr val="tx1"/>
                          </a:solidFill>
                          <a:effectLst/>
                        </a:rPr>
                        <a:t>conserves </a:t>
                      </a:r>
                      <a:r>
                        <a:rPr lang="en-US" sz="1000" b="0" dirty="0" smtClean="0">
                          <a:solidFill>
                            <a:schemeClr val="tx1"/>
                          </a:solidFill>
                          <a:effectLst/>
                        </a:rPr>
                        <a:t>water, which </a:t>
                      </a:r>
                      <a:r>
                        <a:rPr lang="en-US" sz="1000" b="0" dirty="0">
                          <a:solidFill>
                            <a:schemeClr val="tx1"/>
                          </a:solidFill>
                          <a:effectLst/>
                        </a:rPr>
                        <a:t>is especially important in drought</a:t>
                      </a:r>
                      <a:r>
                        <a:rPr lang="en-US" sz="1000" b="0" dirty="0" smtClean="0">
                          <a:solidFill>
                            <a:schemeClr val="tx1"/>
                          </a:solidFill>
                          <a:effectLst/>
                        </a:rPr>
                        <a:t>. </a:t>
                      </a:r>
                      <a:r>
                        <a:rPr lang="en-US" sz="1000" dirty="0" smtClean="0">
                          <a:solidFill>
                            <a:schemeClr val="tx1">
                              <a:lumMod val="50000"/>
                              <a:lumOff val="50000"/>
                            </a:schemeClr>
                          </a:solidFill>
                        </a:rPr>
                        <a:t>photo: Susan Ask</a:t>
                      </a:r>
                    </a:p>
                    <a:p>
                      <a:pPr marL="0" marR="0">
                        <a:spcBef>
                          <a:spcPts val="0"/>
                        </a:spcBef>
                        <a:spcAft>
                          <a:spcPts val="0"/>
                        </a:spcAft>
                      </a:pPr>
                      <a:endParaRPr lang="en-US" sz="1000" b="0" dirty="0">
                        <a:solidFill>
                          <a:schemeClr val="tx1"/>
                        </a:solidFill>
                        <a:effectLst/>
                        <a:latin typeface="Calibri"/>
                        <a:ea typeface="Calibri"/>
                        <a:cs typeface="Times New Roman"/>
                      </a:endParaRPr>
                    </a:p>
                  </a:txBody>
                  <a:tcPr marL="63846" marR="63846" marT="0" marB="0">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effectLst/>
                        </a:rPr>
                        <a:t>Sharing the harvest nourishes the community and keeps food from going to waste. </a:t>
                      </a:r>
                      <a:r>
                        <a:rPr lang="en-US" sz="1000" dirty="0" smtClean="0">
                          <a:effectLst/>
                        </a:rPr>
                        <a:t>Find </a:t>
                      </a:r>
                      <a:r>
                        <a:rPr lang="en-US" sz="1000" dirty="0">
                          <a:effectLst/>
                        </a:rPr>
                        <a:t>a local food pantry that accepts </a:t>
                      </a:r>
                      <a:r>
                        <a:rPr lang="en-US" sz="1000" dirty="0" smtClean="0">
                          <a:effectLst/>
                        </a:rPr>
                        <a:t>donations.</a:t>
                      </a:r>
                      <a:r>
                        <a:rPr lang="en-US" sz="1000" baseline="0" dirty="0" smtClean="0">
                          <a:effectLst/>
                        </a:rPr>
                        <a:t> </a:t>
                      </a:r>
                      <a:r>
                        <a:rPr lang="en-US" sz="1000" b="1" dirty="0" smtClean="0">
                          <a:solidFill>
                            <a:schemeClr val="tx1">
                              <a:lumMod val="50000"/>
                              <a:lumOff val="50000"/>
                            </a:schemeClr>
                          </a:solidFill>
                          <a:effectLst/>
                        </a:rPr>
                        <a:t>photo:</a:t>
                      </a:r>
                      <a:r>
                        <a:rPr lang="en-US" sz="1000" b="1" baseline="0" dirty="0" smtClean="0">
                          <a:solidFill>
                            <a:schemeClr val="tx1">
                              <a:lumMod val="50000"/>
                              <a:lumOff val="50000"/>
                            </a:schemeClr>
                          </a:solidFill>
                          <a:effectLst/>
                        </a:rPr>
                        <a:t> G</a:t>
                      </a:r>
                      <a:r>
                        <a:rPr lang="en-US" sz="1000" dirty="0" smtClean="0">
                          <a:solidFill>
                            <a:schemeClr val="tx1">
                              <a:lumMod val="50000"/>
                              <a:lumOff val="50000"/>
                            </a:schemeClr>
                          </a:solidFill>
                        </a:rPr>
                        <a:t>inkgo Organic Gardens</a:t>
                      </a:r>
                      <a:endParaRPr lang="en-US" sz="1000" b="0" dirty="0" smtClean="0">
                        <a:solidFill>
                          <a:schemeClr val="tx1"/>
                        </a:solidFill>
                        <a:effectLst/>
                        <a:latin typeface="+mn-lt"/>
                        <a:ea typeface="Calibri"/>
                        <a:cs typeface="Times New Roman"/>
                      </a:endParaRPr>
                    </a:p>
                    <a:p>
                      <a:pPr marL="0" marR="0">
                        <a:spcBef>
                          <a:spcPts val="0"/>
                        </a:spcBef>
                        <a:spcAft>
                          <a:spcPts val="0"/>
                        </a:spcAft>
                      </a:pPr>
                      <a:endParaRPr lang="en-US" sz="1000" dirty="0">
                        <a:effectLst/>
                        <a:latin typeface="Calibri"/>
                        <a:ea typeface="Calibri"/>
                        <a:cs typeface="Times New Roman"/>
                      </a:endParaRPr>
                    </a:p>
                  </a:txBody>
                  <a:tcPr marL="63846" marR="63846" marT="0" marB="0">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effectLst/>
                        </a:rPr>
                        <a:t>Saving seeds preserves cultural and genetic diversity, and gives gardeners a free supply of seeds for future years</a:t>
                      </a:r>
                      <a:r>
                        <a:rPr lang="en-US" sz="1000" dirty="0" smtClean="0">
                          <a:effectLst/>
                        </a:rPr>
                        <a:t>. </a:t>
                      </a:r>
                      <a:r>
                        <a:rPr lang="en-US" sz="1000" dirty="0">
                          <a:effectLst/>
                        </a:rPr>
                        <a:t> </a:t>
                      </a:r>
                      <a:r>
                        <a:rPr lang="en-US" sz="1000" dirty="0" smtClean="0">
                          <a:solidFill>
                            <a:schemeClr val="tx1">
                              <a:lumMod val="50000"/>
                              <a:lumOff val="50000"/>
                            </a:schemeClr>
                          </a:solidFill>
                        </a:rPr>
                        <a:t>photo: Ginkgo Organic Gardens</a:t>
                      </a:r>
                      <a:endParaRPr lang="en-US" sz="1000" dirty="0" smtClean="0">
                        <a:ea typeface="Calibri"/>
                        <a:cs typeface="Times New Roman"/>
                      </a:endParaRPr>
                    </a:p>
                    <a:p>
                      <a:pPr marL="0" marR="0">
                        <a:spcBef>
                          <a:spcPts val="0"/>
                        </a:spcBef>
                        <a:spcAft>
                          <a:spcPts val="0"/>
                        </a:spcAft>
                      </a:pPr>
                      <a:endParaRPr lang="en-US" sz="1000" dirty="0">
                        <a:effectLst/>
                        <a:latin typeface="Calibri"/>
                        <a:ea typeface="Calibri"/>
                        <a:cs typeface="Times New Roman"/>
                      </a:endParaRPr>
                    </a:p>
                  </a:txBody>
                  <a:tcPr marL="63846" marR="63846" marT="0" marB="0">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effectLst/>
                        </a:rPr>
                        <a:t>Creating a heritage garden preserves cultural traditions, while giving people an opportunity to learn sustainable practices from older generations</a:t>
                      </a:r>
                      <a:r>
                        <a:rPr lang="en-US" sz="1000" dirty="0" smtClean="0">
                          <a:effectLst/>
                        </a:rPr>
                        <a:t>. </a:t>
                      </a:r>
                      <a:r>
                        <a:rPr lang="en-US" sz="1000" dirty="0" smtClean="0">
                          <a:solidFill>
                            <a:schemeClr val="tx1">
                              <a:lumMod val="50000"/>
                              <a:lumOff val="50000"/>
                            </a:schemeClr>
                          </a:solidFill>
                        </a:rPr>
                        <a:t>photo: University of Illinois Chicago Heritage Garden</a:t>
                      </a:r>
                      <a:endParaRPr lang="en-US" sz="1000"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dirty="0">
                        <a:effectLst/>
                        <a:latin typeface="Calibri"/>
                        <a:ea typeface="Calibri"/>
                        <a:cs typeface="Times New Roman"/>
                      </a:endParaRPr>
                    </a:p>
                  </a:txBody>
                  <a:tcPr marL="63846" marR="63846" marT="0" marB="0">
                    <a:noFill/>
                  </a:tcPr>
                </a:tc>
                <a:extLst>
                  <a:ext uri="{0D108BD9-81ED-4DB2-BD59-A6C34878D82A}">
                    <a16:rowId xmlns:a16="http://schemas.microsoft.com/office/drawing/2014/main" val="10002"/>
                  </a:ext>
                </a:extLst>
              </a:tr>
            </a:tbl>
          </a:graphicData>
        </a:graphic>
      </p:graphicFrame>
      <p:sp>
        <p:nvSpPr>
          <p:cNvPr id="19" name="TextBox 18"/>
          <p:cNvSpPr txBox="1"/>
          <p:nvPr/>
        </p:nvSpPr>
        <p:spPr>
          <a:xfrm>
            <a:off x="7010400" y="4648200"/>
            <a:ext cx="1981200" cy="160043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Calibri"/>
                <a:ea typeface="+mn-ea"/>
                <a:cs typeface="+mn-cs"/>
              </a:rPr>
              <a:t>Volunteering in a community garden </a:t>
            </a:r>
            <a:r>
              <a:rPr kumimoji="0" lang="en-US" sz="1000" b="0" i="0" u="none" strike="noStrike" kern="1200" cap="none" spc="0" normalizeH="0" baseline="0" noProof="0" dirty="0">
                <a:ln>
                  <a:noFill/>
                </a:ln>
                <a:solidFill>
                  <a:prstClr val="black"/>
                </a:solidFill>
                <a:effectLst/>
                <a:uLnTx/>
                <a:uFillTx/>
                <a:latin typeface="Calibri"/>
                <a:ea typeface="+mn-ea"/>
                <a:cs typeface="+mn-cs"/>
              </a:rPr>
              <a:t>is a great way to learn how to </a:t>
            </a:r>
            <a:r>
              <a:rPr kumimoji="0" lang="en-US" sz="1000" b="0" i="0" u="none" strike="noStrike" kern="1200" cap="none" spc="0" normalizeH="0" baseline="0" noProof="0" dirty="0" smtClean="0">
                <a:ln>
                  <a:noFill/>
                </a:ln>
                <a:solidFill>
                  <a:prstClr val="black"/>
                </a:solidFill>
                <a:effectLst/>
                <a:uLnTx/>
                <a:uFillTx/>
                <a:latin typeface="Calibri"/>
                <a:ea typeface="+mn-ea"/>
                <a:cs typeface="+mn-cs"/>
              </a:rPr>
              <a:t>garden—and </a:t>
            </a:r>
            <a:r>
              <a:rPr kumimoji="0" lang="en-US" sz="1000" b="0" i="0" u="none" strike="noStrike" kern="1200" cap="none" spc="0" normalizeH="0" baseline="0" noProof="0" dirty="0">
                <a:ln>
                  <a:noFill/>
                </a:ln>
                <a:solidFill>
                  <a:prstClr val="black"/>
                </a:solidFill>
                <a:effectLst/>
                <a:uLnTx/>
                <a:uFillTx/>
                <a:latin typeface="Calibri"/>
                <a:ea typeface="+mn-ea"/>
                <a:cs typeface="+mn-cs"/>
              </a:rPr>
              <a:t>to share your knowledge with others.  For anyone without a yard, a community garden can give access to a little piece of land to cultivate.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lumMod val="50000"/>
                    <a:lumOff val="50000"/>
                  </a:prstClr>
                </a:solidFill>
                <a:effectLst/>
                <a:uLnTx/>
                <a:uFillTx/>
                <a:latin typeface="Calibri"/>
                <a:ea typeface="+mn-ea"/>
                <a:cs typeface="+mn-cs"/>
              </a:rPr>
              <a:t>photo: Ginkgo Organic Gardens</a:t>
            </a:r>
            <a:endParaRPr kumimoji="0" lang="en-US" sz="1000" b="0" i="0" u="none" strike="noStrike" kern="1200" cap="none" spc="0" normalizeH="0" baseline="0" noProof="0" dirty="0">
              <a:ln>
                <a:noFill/>
              </a:ln>
              <a:solidFill>
                <a:prstClr val="black"/>
              </a:solidFill>
              <a:effectLst/>
              <a:uLnTx/>
              <a:uFillTx/>
              <a:latin typeface="Calibri"/>
              <a:ea typeface="Calibri"/>
              <a:cs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43800" y="5943600"/>
            <a:ext cx="1113714" cy="537145"/>
          </a:xfrm>
          <a:prstGeom prst="rect">
            <a:avLst/>
          </a:prstGeom>
        </p:spPr>
      </p:pic>
      <p:sp>
        <p:nvSpPr>
          <p:cNvPr id="14" name="TextBox 13"/>
          <p:cNvSpPr txBox="1"/>
          <p:nvPr/>
        </p:nvSpPr>
        <p:spPr>
          <a:xfrm>
            <a:off x="5486400" y="6611779"/>
            <a:ext cx="335280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smtClean="0">
                <a:solidFill>
                  <a:prstClr val="black">
                    <a:lumMod val="50000"/>
                    <a:lumOff val="50000"/>
                  </a:prstClr>
                </a:solidFill>
                <a:latin typeface="Calibri"/>
              </a:rPr>
              <a:t>Special thanks to </a:t>
            </a:r>
            <a:r>
              <a:rPr kumimoji="0" lang="en-US" sz="1000" b="0" i="0" u="none" strike="noStrike" kern="1200" cap="none" spc="0" normalizeH="0" baseline="0" noProof="0" dirty="0" smtClean="0">
                <a:ln>
                  <a:noFill/>
                </a:ln>
                <a:solidFill>
                  <a:prstClr val="black">
                    <a:lumMod val="50000"/>
                    <a:lumOff val="50000"/>
                  </a:prstClr>
                </a:solidFill>
                <a:effectLst/>
                <a:uLnTx/>
                <a:uFillTx/>
                <a:latin typeface="Calibri"/>
                <a:ea typeface="+mn-ea"/>
                <a:cs typeface="+mn-cs"/>
              </a:rPr>
              <a:t>The Field Museum for the collage template.</a:t>
            </a:r>
            <a:endParaRPr kumimoji="0" lang="en-US" sz="1000" b="0" i="0" u="none" strike="noStrike" kern="1200" cap="none" spc="0" normalizeH="0" baseline="0" noProof="0" dirty="0">
              <a:ln>
                <a:noFill/>
              </a:ln>
              <a:solidFill>
                <a:prstClr val="black">
                  <a:lumMod val="50000"/>
                  <a:lumOff val="50000"/>
                </a:prstClr>
              </a:solidFill>
              <a:effectLst/>
              <a:uLnTx/>
              <a:uFillTx/>
              <a:latin typeface="Calibri"/>
              <a:ea typeface="+mn-ea"/>
              <a:cs typeface="+mn-cs"/>
            </a:endParaRPr>
          </a:p>
        </p:txBody>
      </p:sp>
    </p:spTree>
    <p:extLst>
      <p:ext uri="{BB962C8B-B14F-4D97-AF65-F5344CB8AC3E}">
        <p14:creationId xmlns:p14="http://schemas.microsoft.com/office/powerpoint/2010/main" val="42496068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1" y="3342104"/>
            <a:ext cx="4510093" cy="3363496"/>
          </a:xfrm>
        </p:spPr>
        <p:txBody>
          <a:bodyPr>
            <a:normAutofit fontScale="77500" lnSpcReduction="20000"/>
          </a:bodyPr>
          <a:lstStyle/>
          <a:p>
            <a:pPr marL="0" indent="0" algn="ctr">
              <a:buNone/>
            </a:pPr>
            <a:r>
              <a:rPr lang="en-US" sz="4000" b="1" dirty="0" smtClean="0"/>
              <a:t>Why Visual Collages?</a:t>
            </a:r>
          </a:p>
          <a:p>
            <a:pPr marL="0" indent="0">
              <a:buNone/>
            </a:pPr>
            <a:r>
              <a:rPr lang="en-US" sz="3000" dirty="0" smtClean="0"/>
              <a:t>Visual collages get people talking about climate action. You can use them to start conversations with people about what they are already doing related to climate action; what their families/communities have done in the past; and what they want to do—or don’t want to do—moving forward.</a:t>
            </a:r>
          </a:p>
        </p:txBody>
      </p:sp>
      <p:grpSp>
        <p:nvGrpSpPr>
          <p:cNvPr id="5" name="Group 4"/>
          <p:cNvGrpSpPr/>
          <p:nvPr/>
        </p:nvGrpSpPr>
        <p:grpSpPr>
          <a:xfrm>
            <a:off x="4603642" y="3186470"/>
            <a:ext cx="4367206" cy="3519130"/>
            <a:chOff x="5562600" y="381000"/>
            <a:chExt cx="3124200" cy="2438400"/>
          </a:xfrm>
        </p:grpSpPr>
        <p:sp>
          <p:nvSpPr>
            <p:cNvPr id="6" name="Rounded Rectangle 5"/>
            <p:cNvSpPr/>
            <p:nvPr/>
          </p:nvSpPr>
          <p:spPr>
            <a:xfrm>
              <a:off x="5562600" y="381000"/>
              <a:ext cx="3124200" cy="2438400"/>
            </a:xfrm>
            <a:prstGeom prst="roundRect">
              <a:avLst/>
            </a:prstGeom>
            <a:noFill/>
            <a:ln>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 name="Text Box 6"/>
            <p:cNvSpPr txBox="1"/>
            <p:nvPr/>
          </p:nvSpPr>
          <p:spPr>
            <a:xfrm>
              <a:off x="5660488" y="509337"/>
              <a:ext cx="2971800" cy="2310063"/>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80000"/>
                </a:lnSpc>
              </a:pPr>
              <a:r>
                <a:rPr lang="en-US" sz="1700" b="1" dirty="0">
                  <a:solidFill>
                    <a:schemeClr val="accent1">
                      <a:lumMod val="50000"/>
                    </a:schemeClr>
                  </a:solidFill>
                  <a:effectLst/>
                  <a:ea typeface="Calibri"/>
                  <a:cs typeface="Times New Roman"/>
                </a:rPr>
                <a:t>Objective:</a:t>
              </a:r>
              <a:r>
                <a:rPr lang="en-US" sz="1700" dirty="0">
                  <a:solidFill>
                    <a:schemeClr val="accent1">
                      <a:lumMod val="50000"/>
                    </a:schemeClr>
                  </a:solidFill>
                  <a:effectLst/>
                  <a:ea typeface="Calibri"/>
                  <a:cs typeface="Times New Roman"/>
                </a:rPr>
                <a:t> </a:t>
              </a:r>
              <a:r>
                <a:rPr lang="en-US" sz="1700" dirty="0">
                  <a:solidFill>
                    <a:schemeClr val="accent1">
                      <a:lumMod val="50000"/>
                    </a:schemeClr>
                  </a:solidFill>
                </a:rPr>
                <a:t>Help community members see that they’re already engaged in activities that are good for the climate. </a:t>
              </a:r>
              <a:r>
                <a:rPr lang="en-US" sz="1700" dirty="0" smtClean="0">
                  <a:solidFill>
                    <a:schemeClr val="accent1">
                      <a:lumMod val="50000"/>
                    </a:schemeClr>
                  </a:solidFill>
                </a:rPr>
                <a:t>Find out where </a:t>
              </a:r>
              <a:r>
                <a:rPr lang="en-US" sz="1700" dirty="0">
                  <a:solidFill>
                    <a:schemeClr val="accent1">
                      <a:lumMod val="50000"/>
                    </a:schemeClr>
                  </a:solidFill>
                </a:rPr>
                <a:t>there is already community activity and interest in climate </a:t>
              </a:r>
              <a:endParaRPr lang="en-US" sz="1700" dirty="0" smtClean="0">
                <a:solidFill>
                  <a:schemeClr val="accent1">
                    <a:lumMod val="50000"/>
                  </a:schemeClr>
                </a:solidFill>
              </a:endParaRPr>
            </a:p>
            <a:p>
              <a:pPr>
                <a:lnSpc>
                  <a:spcPct val="80000"/>
                </a:lnSpc>
              </a:pPr>
              <a:r>
                <a:rPr lang="en-US" sz="1700" b="1" dirty="0" smtClean="0">
                  <a:solidFill>
                    <a:schemeClr val="accent1">
                      <a:lumMod val="50000"/>
                    </a:schemeClr>
                  </a:solidFill>
                  <a:effectLst/>
                  <a:ea typeface="Calibri"/>
                  <a:cs typeface="Times New Roman"/>
                </a:rPr>
                <a:t>Audience</a:t>
              </a:r>
              <a:r>
                <a:rPr lang="en-US" sz="1700" b="1" dirty="0">
                  <a:solidFill>
                    <a:schemeClr val="accent1">
                      <a:lumMod val="50000"/>
                    </a:schemeClr>
                  </a:solidFill>
                  <a:effectLst/>
                  <a:ea typeface="Calibri"/>
                  <a:cs typeface="Times New Roman"/>
                </a:rPr>
                <a:t>: </a:t>
              </a:r>
              <a:r>
                <a:rPr lang="en-US" sz="1700" dirty="0" smtClean="0">
                  <a:solidFill>
                    <a:schemeClr val="accent1">
                      <a:lumMod val="50000"/>
                    </a:schemeClr>
                  </a:solidFill>
                  <a:effectLst/>
                  <a:ea typeface="Calibri"/>
                  <a:cs typeface="Times New Roman"/>
                </a:rPr>
                <a:t>Middle school and up</a:t>
              </a:r>
              <a:endParaRPr lang="en-US" sz="1700" dirty="0">
                <a:solidFill>
                  <a:schemeClr val="accent1">
                    <a:lumMod val="50000"/>
                  </a:schemeClr>
                </a:solidFill>
                <a:effectLst/>
                <a:ea typeface="Calibri"/>
                <a:cs typeface="Times New Roman"/>
              </a:endParaRPr>
            </a:p>
            <a:p>
              <a:pPr marL="0" marR="0">
                <a:lnSpc>
                  <a:spcPct val="80000"/>
                </a:lnSpc>
                <a:spcBef>
                  <a:spcPts val="0"/>
                </a:spcBef>
                <a:spcAft>
                  <a:spcPts val="0"/>
                </a:spcAft>
              </a:pPr>
              <a:r>
                <a:rPr lang="en-US" sz="1700" b="1" dirty="0">
                  <a:solidFill>
                    <a:schemeClr val="accent1">
                      <a:lumMod val="50000"/>
                    </a:schemeClr>
                  </a:solidFill>
                  <a:effectLst/>
                  <a:ea typeface="Calibri"/>
                  <a:cs typeface="Times New Roman"/>
                </a:rPr>
                <a:t>Materials: </a:t>
              </a:r>
              <a:r>
                <a:rPr lang="en-US" sz="1700" dirty="0" smtClean="0">
                  <a:solidFill>
                    <a:schemeClr val="accent1">
                      <a:lumMod val="50000"/>
                    </a:schemeClr>
                  </a:solidFill>
                  <a:ea typeface="Calibri"/>
                  <a:cs typeface="Times New Roman"/>
                </a:rPr>
                <a:t>For collages: digital or hard copy photos/images of your community, computer with PowerPoint and printer or sturdy paper, scissors, and glue. For interviews:</a:t>
              </a:r>
              <a:r>
                <a:rPr lang="en-US" sz="1700" i="1" dirty="0" smtClean="0">
                  <a:solidFill>
                    <a:schemeClr val="accent1">
                      <a:lumMod val="50000"/>
                    </a:schemeClr>
                  </a:solidFill>
                  <a:ea typeface="Calibri"/>
                  <a:cs typeface="Times New Roman"/>
                </a:rPr>
                <a:t> </a:t>
              </a:r>
              <a:r>
                <a:rPr lang="en-US" sz="1700" dirty="0" smtClean="0">
                  <a:solidFill>
                    <a:schemeClr val="accent1">
                      <a:lumMod val="50000"/>
                    </a:schemeClr>
                  </a:solidFill>
                  <a:ea typeface="Calibri"/>
                  <a:cs typeface="Times New Roman"/>
                </a:rPr>
                <a:t>c</a:t>
              </a:r>
              <a:r>
                <a:rPr lang="en-US" sz="1700" dirty="0" smtClean="0">
                  <a:solidFill>
                    <a:schemeClr val="accent1">
                      <a:lumMod val="50000"/>
                    </a:schemeClr>
                  </a:solidFill>
                  <a:effectLst/>
                  <a:ea typeface="Calibri"/>
                  <a:cs typeface="Times New Roman"/>
                </a:rPr>
                <a:t>ollages, paper, and pen</a:t>
              </a:r>
              <a:endParaRPr lang="en-US" sz="1700" dirty="0">
                <a:solidFill>
                  <a:schemeClr val="accent1">
                    <a:lumMod val="50000"/>
                  </a:schemeClr>
                </a:solidFill>
                <a:effectLst/>
                <a:ea typeface="Calibri"/>
                <a:cs typeface="Times New Roman"/>
              </a:endParaRPr>
            </a:p>
            <a:p>
              <a:pPr marL="0" marR="0">
                <a:lnSpc>
                  <a:spcPct val="80000"/>
                </a:lnSpc>
                <a:spcBef>
                  <a:spcPts val="0"/>
                </a:spcBef>
                <a:spcAft>
                  <a:spcPts val="0"/>
                </a:spcAft>
              </a:pPr>
              <a:r>
                <a:rPr lang="en-US" sz="1700" b="1" dirty="0">
                  <a:solidFill>
                    <a:schemeClr val="accent1">
                      <a:lumMod val="50000"/>
                    </a:schemeClr>
                  </a:solidFill>
                  <a:effectLst/>
                  <a:ea typeface="Calibri"/>
                  <a:cs typeface="Times New Roman"/>
                </a:rPr>
                <a:t>Time Needed: </a:t>
              </a:r>
              <a:r>
                <a:rPr lang="en-US" sz="1700" dirty="0" smtClean="0">
                  <a:solidFill>
                    <a:schemeClr val="accent1">
                      <a:lumMod val="50000"/>
                    </a:schemeClr>
                  </a:solidFill>
                  <a:ea typeface="Calibri"/>
                  <a:cs typeface="Times New Roman"/>
                </a:rPr>
                <a:t>2 hours-2 days</a:t>
              </a:r>
              <a:r>
                <a:rPr lang="en-US" sz="1700" dirty="0" smtClean="0">
                  <a:solidFill>
                    <a:schemeClr val="accent1">
                      <a:lumMod val="50000"/>
                    </a:schemeClr>
                  </a:solidFill>
                  <a:effectLst/>
                  <a:ea typeface="Calibri"/>
                  <a:cs typeface="Times New Roman"/>
                </a:rPr>
                <a:t> to make collages (depending how much prep you want to do), 10-30 minutes for one interview</a:t>
              </a:r>
              <a:endParaRPr lang="en-US" sz="1700" dirty="0">
                <a:solidFill>
                  <a:schemeClr val="accent1">
                    <a:lumMod val="50000"/>
                  </a:schemeClr>
                </a:solidFill>
                <a:effectLst/>
                <a:ea typeface="Calibri"/>
                <a:cs typeface="Times New Roman"/>
              </a:endParaRPr>
            </a:p>
          </p:txBody>
        </p:sp>
      </p:grpSp>
      <p:sp>
        <p:nvSpPr>
          <p:cNvPr id="8" name="Content Placeholder 2"/>
          <p:cNvSpPr txBox="1">
            <a:spLocks/>
          </p:cNvSpPr>
          <p:nvPr/>
        </p:nvSpPr>
        <p:spPr>
          <a:xfrm>
            <a:off x="381000" y="2590800"/>
            <a:ext cx="8458200" cy="4114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en-US" sz="2700" dirty="0"/>
          </a:p>
        </p:txBody>
      </p:sp>
      <p:grpSp>
        <p:nvGrpSpPr>
          <p:cNvPr id="22" name="Group 21"/>
          <p:cNvGrpSpPr/>
          <p:nvPr/>
        </p:nvGrpSpPr>
        <p:grpSpPr>
          <a:xfrm>
            <a:off x="609600" y="304800"/>
            <a:ext cx="7756722" cy="2690362"/>
            <a:chOff x="1385" y="2713107"/>
            <a:chExt cx="9142615" cy="3289575"/>
          </a:xfrm>
        </p:grpSpPr>
        <p:grpSp>
          <p:nvGrpSpPr>
            <p:cNvPr id="18" name="Group 17"/>
            <p:cNvGrpSpPr/>
            <p:nvPr/>
          </p:nvGrpSpPr>
          <p:grpSpPr>
            <a:xfrm>
              <a:off x="176208" y="4166572"/>
              <a:ext cx="8718216" cy="1836110"/>
              <a:chOff x="4381501" y="1892107"/>
              <a:chExt cx="8718216" cy="1836110"/>
            </a:xfrm>
          </p:grpSpPr>
          <p:sp>
            <p:nvSpPr>
              <p:cNvPr id="14" name="TextBox 13"/>
              <p:cNvSpPr txBox="1"/>
              <p:nvPr/>
            </p:nvSpPr>
            <p:spPr>
              <a:xfrm>
                <a:off x="8077200" y="1892107"/>
                <a:ext cx="1219200" cy="369332"/>
              </a:xfrm>
              <a:prstGeom prst="rect">
                <a:avLst/>
              </a:prstGeom>
              <a:solidFill>
                <a:schemeClr val="bg1"/>
              </a:solidFill>
            </p:spPr>
            <p:txBody>
              <a:bodyPr wrap="square" rtlCol="0">
                <a:spAutoFit/>
              </a:bodyPr>
              <a:lstStyle/>
              <a:p>
                <a:endParaRPr lang="en-US" dirty="0"/>
              </a:p>
            </p:txBody>
          </p:sp>
          <p:sp>
            <p:nvSpPr>
              <p:cNvPr id="17" name="TextBox 16"/>
              <p:cNvSpPr txBox="1"/>
              <p:nvPr/>
            </p:nvSpPr>
            <p:spPr>
              <a:xfrm>
                <a:off x="4381501" y="3238992"/>
                <a:ext cx="8718216" cy="489225"/>
              </a:xfrm>
              <a:prstGeom prst="rect">
                <a:avLst/>
              </a:prstGeom>
              <a:noFill/>
            </p:spPr>
            <p:txBody>
              <a:bodyPr wrap="square" rtlCol="0">
                <a:spAutoFit/>
              </a:bodyPr>
              <a:lstStyle/>
              <a:p>
                <a:r>
                  <a:rPr lang="en-US" sz="1000" dirty="0" smtClean="0"/>
                  <a:t>Part of a visual collage from the Chicago Community Climate Action Toolkit, courtesy of The Field Museum. The Connect collages tool expands the Visual Collages tool first created by The Field Museum. Special thanks to the museum for allowing us to use it as a model.</a:t>
                </a:r>
                <a:endParaRPr lang="en-US" sz="1000" dirty="0"/>
              </a:p>
            </p:txBody>
          </p:sp>
        </p:grpSp>
        <p:pic>
          <p:nvPicPr>
            <p:cNvPr id="21" name="Picture 2" descr="C:\Users\jschwarz\Desktop\Evaluation\IRB\Instruments\Participants\Visual Collages_full set_Page_0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928" t="3601" r="2204" b="58140"/>
            <a:stretch/>
          </p:blipFill>
          <p:spPr bwMode="auto">
            <a:xfrm>
              <a:off x="1385" y="2713107"/>
              <a:ext cx="9142615" cy="2819400"/>
            </a:xfrm>
            <a:prstGeom prst="rect">
              <a:avLst/>
            </a:prstGeom>
            <a:noFill/>
            <a:extLst>
              <a:ext uri="{909E8E84-426E-40dd-AFC4-6F175D3DCCD1}">
                <a14:hiddenFill xmlns="" xmlns:a14="http://schemas.microsoft.com/office/drawing/2010/main">
                  <a:solidFill>
                    <a:srgbClr val="FFFFFF"/>
                  </a:solidFill>
                </a14:hiddenFill>
              </a:ext>
            </a:extLst>
          </p:spPr>
        </p:pic>
      </p:grpSp>
    </p:spTree>
    <p:extLst>
      <p:ext uri="{BB962C8B-B14F-4D97-AF65-F5344CB8AC3E}">
        <p14:creationId xmlns:p14="http://schemas.microsoft.com/office/powerpoint/2010/main" val="37965703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9193" y="114299"/>
            <a:ext cx="4495800" cy="1143000"/>
          </a:xfrm>
        </p:spPr>
        <p:txBody>
          <a:bodyPr>
            <a:normAutofit/>
          </a:bodyPr>
          <a:lstStyle/>
          <a:p>
            <a:r>
              <a:rPr lang="en-US" sz="3300" b="1" dirty="0"/>
              <a:t>Why Create Your Own</a:t>
            </a:r>
            <a:r>
              <a:rPr lang="en-US" sz="3300" b="1" dirty="0" smtClean="0"/>
              <a:t>?</a:t>
            </a:r>
            <a:endParaRPr lang="en-US" sz="3300" dirty="0"/>
          </a:p>
        </p:txBody>
      </p:sp>
      <p:sp>
        <p:nvSpPr>
          <p:cNvPr id="3" name="Content Placeholder 2"/>
          <p:cNvSpPr>
            <a:spLocks noGrp="1"/>
          </p:cNvSpPr>
          <p:nvPr>
            <p:ph idx="1"/>
          </p:nvPr>
        </p:nvSpPr>
        <p:spPr>
          <a:xfrm>
            <a:off x="4724400" y="1108882"/>
            <a:ext cx="4045387" cy="4525963"/>
          </a:xfrm>
        </p:spPr>
        <p:txBody>
          <a:bodyPr>
            <a:noAutofit/>
          </a:bodyPr>
          <a:lstStyle/>
          <a:p>
            <a:pPr marL="0" indent="0">
              <a:buNone/>
            </a:pPr>
            <a:r>
              <a:rPr lang="en-US" sz="1800" dirty="0" smtClean="0"/>
              <a:t>Your work will be most successful </a:t>
            </a:r>
            <a:r>
              <a:rPr lang="en-US" sz="1800" dirty="0"/>
              <a:t>if you create your own collages, tailored to your region, communities, climate impacts, and local/regional climate plans. Place-based work is </a:t>
            </a:r>
            <a:r>
              <a:rPr lang="en-US" sz="1800" dirty="0" smtClean="0"/>
              <a:t>helpful in </a:t>
            </a:r>
            <a:r>
              <a:rPr lang="en-US" sz="1800" dirty="0"/>
              <a:t>identifying </a:t>
            </a:r>
            <a:r>
              <a:rPr lang="en-US" sz="1800" dirty="0" smtClean="0"/>
              <a:t>local assets </a:t>
            </a:r>
            <a:r>
              <a:rPr lang="en-US" sz="1800" dirty="0"/>
              <a:t>to build on and interesting people in climate-related work. </a:t>
            </a:r>
            <a:r>
              <a:rPr lang="en-US" sz="1800" dirty="0" smtClean="0"/>
              <a:t>Visual </a:t>
            </a:r>
            <a:r>
              <a:rPr lang="en-US" sz="1800" dirty="0"/>
              <a:t>collages are largely about helping people see themselves, and people and places like them, in the climate picture.</a:t>
            </a:r>
          </a:p>
          <a:p>
            <a:pPr marL="0" indent="0">
              <a:buNone/>
            </a:pPr>
            <a:endParaRPr lang="en-US" sz="1000" dirty="0"/>
          </a:p>
          <a:p>
            <a:pPr marL="0" indent="0">
              <a:buNone/>
            </a:pPr>
            <a:r>
              <a:rPr lang="en-US" sz="1800" dirty="0"/>
              <a:t>Consider creating collages on topics that correspond to local climate action plans or community-based projects</a:t>
            </a:r>
            <a:r>
              <a:rPr lang="en-US" sz="1800" dirty="0" smtClean="0"/>
              <a:t>.</a:t>
            </a:r>
          </a:p>
          <a:p>
            <a:pPr marL="0" indent="0">
              <a:buNone/>
            </a:pPr>
            <a:endParaRPr lang="en-US" sz="1000" dirty="0"/>
          </a:p>
          <a:p>
            <a:pPr marL="0" indent="0">
              <a:buNone/>
            </a:pPr>
            <a:r>
              <a:rPr lang="en-US" sz="1800" dirty="0" smtClean="0"/>
              <a:t>Instructions for making your own are included further down in this document.</a:t>
            </a:r>
            <a:endParaRPr lang="en-US" sz="1800" dirty="0"/>
          </a:p>
          <a:p>
            <a:pPr marL="0" indent="0">
              <a:buNone/>
            </a:pPr>
            <a:endParaRPr lang="en-US" sz="2000" dirty="0"/>
          </a:p>
        </p:txBody>
      </p:sp>
      <p:grpSp>
        <p:nvGrpSpPr>
          <p:cNvPr id="17" name="Group 16"/>
          <p:cNvGrpSpPr/>
          <p:nvPr/>
        </p:nvGrpSpPr>
        <p:grpSpPr>
          <a:xfrm>
            <a:off x="228600" y="381000"/>
            <a:ext cx="4343400" cy="6106193"/>
            <a:chOff x="228600" y="751063"/>
            <a:chExt cx="4343400" cy="6106193"/>
          </a:xfrm>
        </p:grpSpPr>
        <p:grpSp>
          <p:nvGrpSpPr>
            <p:cNvPr id="15" name="Group 14"/>
            <p:cNvGrpSpPr/>
            <p:nvPr/>
          </p:nvGrpSpPr>
          <p:grpSpPr>
            <a:xfrm>
              <a:off x="304799" y="751063"/>
              <a:ext cx="4150945" cy="5159385"/>
              <a:chOff x="-3" y="1319938"/>
              <a:chExt cx="4150945" cy="5159385"/>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7874"/>
              <a:stretch/>
            </p:blipFill>
            <p:spPr>
              <a:xfrm rot="5400000">
                <a:off x="-243602" y="1563538"/>
                <a:ext cx="2620801" cy="2133601"/>
              </a:xfrm>
              <a:prstGeom prst="rect">
                <a:avLst/>
              </a:prstGeo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r="12524"/>
              <a:stretch/>
            </p:blipFill>
            <p:spPr>
              <a:xfrm rot="5400000">
                <a:off x="1769982" y="4098364"/>
                <a:ext cx="2563785" cy="2198133"/>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t="9251" r="19537"/>
              <a:stretch/>
            </p:blipFill>
            <p:spPr>
              <a:xfrm rot="5400000">
                <a:off x="1755367" y="1519964"/>
                <a:ext cx="2595600" cy="2195550"/>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299216" y="4214750"/>
                <a:ext cx="2561545" cy="1963119"/>
              </a:xfrm>
              <a:prstGeom prst="rect">
                <a:avLst/>
              </a:prstGeom>
            </p:spPr>
          </p:pic>
        </p:grpSp>
        <p:sp>
          <p:nvSpPr>
            <p:cNvPr id="16" name="TextBox 15"/>
            <p:cNvSpPr txBox="1"/>
            <p:nvPr/>
          </p:nvSpPr>
          <p:spPr>
            <a:xfrm>
              <a:off x="228600" y="5918537"/>
              <a:ext cx="4343400" cy="938719"/>
            </a:xfrm>
            <a:prstGeom prst="rect">
              <a:avLst/>
            </a:prstGeom>
            <a:noFill/>
          </p:spPr>
          <p:txBody>
            <a:bodyPr wrap="square" rtlCol="0">
              <a:spAutoFit/>
            </a:bodyPr>
            <a:lstStyle/>
            <a:p>
              <a:r>
                <a:rPr lang="en-US" sz="1100" dirty="0" smtClean="0"/>
                <a:t>Students from </a:t>
              </a:r>
              <a:r>
                <a:rPr lang="en-US" sz="1100" dirty="0"/>
                <a:t>Frederick Funston Elementary School in the Logan Square </a:t>
              </a:r>
              <a:r>
                <a:rPr lang="en-US" sz="1100" dirty="0" smtClean="0"/>
                <a:t>neighborhood </a:t>
              </a:r>
              <a:r>
                <a:rPr lang="en-US" sz="1100" dirty="0"/>
                <a:t>of Chicago </a:t>
              </a:r>
              <a:r>
                <a:rPr lang="en-US" sz="1100" dirty="0" smtClean="0"/>
                <a:t>made </a:t>
              </a:r>
              <a:r>
                <a:rPr lang="en-US" sz="1100" dirty="0"/>
                <a:t>visual </a:t>
              </a:r>
              <a:r>
                <a:rPr lang="en-US" sz="1100" dirty="0" smtClean="0"/>
                <a:t>collages </a:t>
              </a:r>
              <a:r>
                <a:rPr lang="en-US" sz="1100" dirty="0"/>
                <a:t>about their impact and influence on the climate change problem </a:t>
              </a:r>
              <a:r>
                <a:rPr lang="en-US" sz="1100" dirty="0" smtClean="0"/>
                <a:t>as part of an after school program with Connect partner Project Exploration.</a:t>
              </a:r>
            </a:p>
            <a:p>
              <a:r>
                <a:rPr lang="en-US" sz="1000" dirty="0" smtClean="0"/>
                <a:t>Photo courtesy of Project Exploration.</a:t>
              </a:r>
              <a:endParaRPr lang="en-US" sz="1000" dirty="0"/>
            </a:p>
          </p:txBody>
        </p:sp>
      </p:grpSp>
    </p:spTree>
    <p:extLst>
      <p:ext uri="{BB962C8B-B14F-4D97-AF65-F5344CB8AC3E}">
        <p14:creationId xmlns:p14="http://schemas.microsoft.com/office/powerpoint/2010/main" val="36834950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2283" y="-15716"/>
            <a:ext cx="4419600" cy="1143000"/>
          </a:xfrm>
        </p:spPr>
        <p:txBody>
          <a:bodyPr/>
          <a:lstStyle/>
          <a:p>
            <a:r>
              <a:rPr lang="en-US" b="1" dirty="0" smtClean="0"/>
              <a:t>Existing Collages</a:t>
            </a:r>
            <a:endParaRPr lang="en-US" b="1" dirty="0"/>
          </a:p>
        </p:txBody>
      </p:sp>
      <p:sp>
        <p:nvSpPr>
          <p:cNvPr id="3" name="Content Placeholder 2"/>
          <p:cNvSpPr>
            <a:spLocks noGrp="1"/>
          </p:cNvSpPr>
          <p:nvPr>
            <p:ph idx="1"/>
          </p:nvPr>
        </p:nvSpPr>
        <p:spPr>
          <a:xfrm>
            <a:off x="4928508" y="1066800"/>
            <a:ext cx="3962399" cy="5334000"/>
          </a:xfrm>
        </p:spPr>
        <p:txBody>
          <a:bodyPr>
            <a:normAutofit fontScale="25000" lnSpcReduction="20000"/>
          </a:bodyPr>
          <a:lstStyle/>
          <a:p>
            <a:pPr marL="0" indent="0">
              <a:buNone/>
            </a:pPr>
            <a:r>
              <a:rPr lang="en-US" sz="7200" dirty="0" smtClean="0"/>
              <a:t>For more inspiration—or if you just prefer to use existing collages or want to supplement some you make with others on different topics—take a look at these collages:</a:t>
            </a:r>
          </a:p>
          <a:p>
            <a:r>
              <a:rPr lang="en-US" sz="7200" dirty="0" smtClean="0"/>
              <a:t>Connect food </a:t>
            </a:r>
            <a:r>
              <a:rPr lang="en-US" sz="7200" dirty="0"/>
              <a:t>and </a:t>
            </a:r>
            <a:r>
              <a:rPr lang="en-US" sz="7200" dirty="0" smtClean="0"/>
              <a:t>garden </a:t>
            </a:r>
            <a:r>
              <a:rPr lang="en-US" sz="7200" dirty="0"/>
              <a:t>collages </a:t>
            </a:r>
            <a:r>
              <a:rPr lang="en-US" sz="7200" dirty="0" smtClean="0"/>
              <a:t>highlighting </a:t>
            </a:r>
            <a:r>
              <a:rPr lang="en-US" sz="7200" dirty="0"/>
              <a:t>the Great Lakes </a:t>
            </a:r>
            <a:r>
              <a:rPr lang="en-US" sz="7200" dirty="0" smtClean="0"/>
              <a:t>region, at the end of this tool </a:t>
            </a:r>
          </a:p>
          <a:p>
            <a:r>
              <a:rPr lang="en-US" sz="7200" u="sng" dirty="0" smtClean="0">
                <a:hlinkClick r:id="rId3" invalidUrl="http://climatechicago.fieldmuseum.org/sites/default/files/Visual Collages_1_0.pdf"/>
              </a:rPr>
              <a:t>The </a:t>
            </a:r>
            <a:r>
              <a:rPr lang="en-US" sz="7200" u="sng" dirty="0">
                <a:hlinkClick r:id="rId3" invalidUrl="http://climatechicago.fieldmuseum.org/sites/default/files/Visual Collages_1_0.pdf"/>
              </a:rPr>
              <a:t>Field Museum’s Chicago Community Climate Action T</a:t>
            </a:r>
            <a:r>
              <a:rPr lang="en-US" sz="7200" dirty="0">
                <a:hlinkClick r:id="rId3" invalidUrl="http://climatechicago.fieldmuseum.org/sites/default/files/Visual Collages_1_0.pdf"/>
              </a:rPr>
              <a:t>oolkit</a:t>
            </a:r>
            <a:r>
              <a:rPr lang="en-US" sz="7200" dirty="0"/>
              <a:t> </a:t>
            </a:r>
            <a:r>
              <a:rPr lang="en-US" sz="7200" dirty="0" smtClean="0"/>
              <a:t> collages on energy efficiency</a:t>
            </a:r>
            <a:r>
              <a:rPr lang="en-US" sz="7200" dirty="0"/>
              <a:t>, </a:t>
            </a:r>
            <a:r>
              <a:rPr lang="en-US" sz="7200" dirty="0" smtClean="0"/>
              <a:t>renewable energy</a:t>
            </a:r>
            <a:r>
              <a:rPr lang="en-US" sz="7200" dirty="0"/>
              <a:t>, </a:t>
            </a:r>
            <a:r>
              <a:rPr lang="en-US" sz="7200" dirty="0" smtClean="0"/>
              <a:t>waste reduction</a:t>
            </a:r>
            <a:r>
              <a:rPr lang="en-US" sz="7200" dirty="0"/>
              <a:t>, </a:t>
            </a:r>
            <a:r>
              <a:rPr lang="en-US" sz="7200" dirty="0" smtClean="0"/>
              <a:t>transportation, land, </a:t>
            </a:r>
            <a:r>
              <a:rPr lang="en-US" sz="7200" dirty="0"/>
              <a:t>and </a:t>
            </a:r>
            <a:r>
              <a:rPr lang="en-US" sz="7200" dirty="0" smtClean="0"/>
              <a:t>water </a:t>
            </a:r>
            <a:r>
              <a:rPr lang="en-US" sz="7200" dirty="0"/>
              <a:t>(</a:t>
            </a:r>
            <a:r>
              <a:rPr lang="en-US" sz="7200" dirty="0">
                <a:hlinkClick r:id="rId4"/>
              </a:rPr>
              <a:t>http://climatechicago.fieldmuseum.org</a:t>
            </a:r>
            <a:r>
              <a:rPr lang="en-US" sz="7200" dirty="0" smtClean="0">
                <a:hlinkClick r:id="rId4"/>
              </a:rPr>
              <a:t>/</a:t>
            </a:r>
            <a:r>
              <a:rPr lang="en-US" sz="7200" dirty="0" smtClean="0"/>
              <a:t>)</a:t>
            </a:r>
          </a:p>
          <a:p>
            <a:r>
              <a:rPr lang="en-US" sz="7200" dirty="0" smtClean="0">
                <a:hlinkClick r:id="rId5"/>
              </a:rPr>
              <a:t>The Cleveland </a:t>
            </a:r>
            <a:r>
              <a:rPr lang="en-US" sz="7200" dirty="0">
                <a:hlinkClick r:id="rId5"/>
              </a:rPr>
              <a:t>Neighborhood Climate Action </a:t>
            </a:r>
            <a:r>
              <a:rPr lang="en-US" sz="7200" dirty="0" smtClean="0">
                <a:hlinkClick r:id="rId5"/>
              </a:rPr>
              <a:t>Toolkit </a:t>
            </a:r>
            <a:r>
              <a:rPr lang="en-US" sz="7200" dirty="0" smtClean="0"/>
              <a:t>collages on land, energy, transportation, waste, and community engagement and public health </a:t>
            </a:r>
            <a:r>
              <a:rPr lang="en-US" sz="7200" dirty="0"/>
              <a:t>(</a:t>
            </a:r>
            <a:r>
              <a:rPr lang="en-US" sz="7200" dirty="0">
                <a:hlinkClick r:id="rId6"/>
              </a:rPr>
              <a:t>http://</a:t>
            </a:r>
            <a:r>
              <a:rPr lang="en-US" sz="7200" dirty="0" smtClean="0">
                <a:hlinkClick r:id="rId6"/>
              </a:rPr>
              <a:t>tinyurl.com/clevelandtoolkit</a:t>
            </a:r>
            <a:r>
              <a:rPr lang="en-US" sz="7200" dirty="0" smtClean="0"/>
              <a:t>) </a:t>
            </a:r>
            <a:endParaRPr lang="en-US" sz="7200" dirty="0"/>
          </a:p>
          <a:p>
            <a:endParaRPr lang="en-US" dirty="0"/>
          </a:p>
        </p:txBody>
      </p:sp>
      <p:grpSp>
        <p:nvGrpSpPr>
          <p:cNvPr id="10" name="Group 9"/>
          <p:cNvGrpSpPr/>
          <p:nvPr/>
        </p:nvGrpSpPr>
        <p:grpSpPr>
          <a:xfrm>
            <a:off x="76200" y="757952"/>
            <a:ext cx="4800601" cy="5338048"/>
            <a:chOff x="76199" y="576262"/>
            <a:chExt cx="4800601" cy="5338048"/>
          </a:xfrm>
        </p:grpSpPr>
        <p:pic>
          <p:nvPicPr>
            <p:cNvPr id="4" name="Picture 3"/>
            <p:cNvPicPr>
              <a:picLocks noChangeAspect="1"/>
            </p:cNvPicPr>
            <p:nvPr/>
          </p:nvPicPr>
          <p:blipFill>
            <a:blip r:embed="rId7"/>
            <a:stretch>
              <a:fillRect/>
            </a:stretch>
          </p:blipFill>
          <p:spPr>
            <a:xfrm>
              <a:off x="76199" y="609600"/>
              <a:ext cx="4757961" cy="5148262"/>
            </a:xfrm>
            <a:prstGeom prst="rect">
              <a:avLst/>
            </a:prstGeom>
          </p:spPr>
        </p:pic>
        <p:sp>
          <p:nvSpPr>
            <p:cNvPr id="6" name="TextBox 5"/>
            <p:cNvSpPr txBox="1"/>
            <p:nvPr/>
          </p:nvSpPr>
          <p:spPr>
            <a:xfrm>
              <a:off x="4343400" y="576262"/>
              <a:ext cx="533400" cy="369332"/>
            </a:xfrm>
            <a:prstGeom prst="rect">
              <a:avLst/>
            </a:prstGeom>
            <a:solidFill>
              <a:schemeClr val="bg1"/>
            </a:solidFill>
          </p:spPr>
          <p:txBody>
            <a:bodyPr wrap="square" rtlCol="0">
              <a:spAutoFit/>
            </a:bodyPr>
            <a:lstStyle/>
            <a:p>
              <a:endParaRPr lang="en-US" dirty="0"/>
            </a:p>
          </p:txBody>
        </p:sp>
        <p:sp>
          <p:nvSpPr>
            <p:cNvPr id="9" name="TextBox 8"/>
            <p:cNvSpPr txBox="1"/>
            <p:nvPr/>
          </p:nvSpPr>
          <p:spPr>
            <a:xfrm>
              <a:off x="123825" y="5668089"/>
              <a:ext cx="4495800" cy="246221"/>
            </a:xfrm>
            <a:prstGeom prst="rect">
              <a:avLst/>
            </a:prstGeom>
            <a:noFill/>
          </p:spPr>
          <p:txBody>
            <a:bodyPr wrap="square" rtlCol="0">
              <a:spAutoFit/>
            </a:bodyPr>
            <a:lstStyle/>
            <a:p>
              <a:r>
                <a:rPr lang="en-US" sz="1000" dirty="0" smtClean="0"/>
                <a:t>Visual collage courtesy of the Cleveland Neighborhood Climate Action Toolkit.</a:t>
              </a:r>
              <a:endParaRPr lang="en-US" sz="1000" dirty="0"/>
            </a:p>
          </p:txBody>
        </p:sp>
      </p:grpSp>
    </p:spTree>
    <p:extLst>
      <p:ext uri="{BB962C8B-B14F-4D97-AF65-F5344CB8AC3E}">
        <p14:creationId xmlns:p14="http://schemas.microsoft.com/office/powerpoint/2010/main" val="35835831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2286000" y="381000"/>
            <a:ext cx="4800600" cy="685800"/>
          </a:xfrm>
        </p:spPr>
        <p:txBody>
          <a:bodyPr/>
          <a:lstStyle/>
          <a:p>
            <a:pPr marL="0" indent="0">
              <a:buNone/>
            </a:pPr>
            <a:r>
              <a:rPr lang="en-US" b="1" dirty="0"/>
              <a:t>How to Use Visual Collages</a:t>
            </a:r>
          </a:p>
          <a:p>
            <a:pPr marL="0" indent="0">
              <a:buNone/>
            </a:pPr>
            <a:endParaRPr lang="en-US" dirty="0"/>
          </a:p>
        </p:txBody>
      </p:sp>
      <p:sp>
        <p:nvSpPr>
          <p:cNvPr id="9" name="TextBox 8"/>
          <p:cNvSpPr txBox="1"/>
          <p:nvPr/>
        </p:nvSpPr>
        <p:spPr>
          <a:xfrm>
            <a:off x="304800" y="1066800"/>
            <a:ext cx="8458200" cy="5632311"/>
          </a:xfrm>
          <a:prstGeom prst="rect">
            <a:avLst/>
          </a:prstGeom>
          <a:noFill/>
        </p:spPr>
        <p:txBody>
          <a:bodyPr wrap="square" rtlCol="0">
            <a:spAutoFit/>
          </a:bodyPr>
          <a:lstStyle/>
          <a:p>
            <a:pPr marL="285750" indent="-285750">
              <a:buFont typeface="Arial" panose="020B0604020202020204" pitchFamily="34" charset="0"/>
              <a:buChar char="•"/>
            </a:pPr>
            <a:r>
              <a:rPr lang="en-US" dirty="0" smtClean="0"/>
              <a:t>Use the collages </a:t>
            </a:r>
            <a:r>
              <a:rPr lang="en-US" dirty="0"/>
              <a:t>to have conversations with </a:t>
            </a:r>
            <a:r>
              <a:rPr lang="en-US" dirty="0" smtClean="0"/>
              <a:t>community members </a:t>
            </a:r>
            <a:r>
              <a:rPr lang="en-US" dirty="0"/>
              <a:t>about what they are already doing that is climate-friendly, what more they want to do, and what barriers they encounter</a:t>
            </a:r>
            <a:r>
              <a:rPr lang="en-US" dirty="0" smtClean="0"/>
              <a:t>.</a:t>
            </a:r>
          </a:p>
          <a:p>
            <a:pPr marL="285750" indent="-285750">
              <a:buFont typeface="Arial" panose="020B0604020202020204" pitchFamily="34" charset="0"/>
              <a:buChar char="•"/>
            </a:pPr>
            <a:r>
              <a:rPr lang="en-US" dirty="0" smtClean="0"/>
              <a:t>Conversations can be short (10 minutes) or long (30 minutes per collage or talk about multiple collages for longer) and can be done anywhere—on a street, in a workshop, or in a classroom, for example.</a:t>
            </a:r>
          </a:p>
          <a:p>
            <a:pPr marL="285750" lvl="0" indent="-285750">
              <a:buFont typeface="Arial" panose="020B0604020202020204" pitchFamily="34" charset="0"/>
              <a:buChar char="•"/>
            </a:pPr>
            <a:r>
              <a:rPr lang="en-US" dirty="0" smtClean="0"/>
              <a:t>Start by asking the questions on the front of the collage: “</a:t>
            </a:r>
            <a:r>
              <a:rPr lang="en-US" dirty="0" smtClean="0">
                <a:solidFill>
                  <a:prstClr val="black"/>
                </a:solidFill>
              </a:rPr>
              <a:t>Do </a:t>
            </a:r>
            <a:r>
              <a:rPr lang="en-US" dirty="0">
                <a:solidFill>
                  <a:prstClr val="black"/>
                </a:solidFill>
              </a:rPr>
              <a:t>these images remind you of anything that you do or have seen others do</a:t>
            </a:r>
            <a:r>
              <a:rPr lang="en-US" dirty="0" smtClean="0">
                <a:solidFill>
                  <a:prstClr val="black"/>
                </a:solidFill>
              </a:rPr>
              <a:t>?” Then ask for more details based on the response, encouraging the interviewee to tell you stories about their life. </a:t>
            </a:r>
          </a:p>
          <a:p>
            <a:pPr marL="285750" lvl="0" indent="-285750">
              <a:buFont typeface="Arial" panose="020B0604020202020204" pitchFamily="34" charset="0"/>
              <a:buChar char="•"/>
            </a:pPr>
            <a:r>
              <a:rPr lang="en-US" dirty="0" smtClean="0">
                <a:solidFill>
                  <a:prstClr val="black"/>
                </a:solidFill>
              </a:rPr>
              <a:t>If you want to ask more structured questions, try the ones on the back of the collage.</a:t>
            </a:r>
          </a:p>
          <a:p>
            <a:pPr marL="285750" lvl="0" indent="-285750">
              <a:buFont typeface="Arial" panose="020B0604020202020204" pitchFamily="34" charset="0"/>
              <a:buChar char="•"/>
            </a:pPr>
            <a:r>
              <a:rPr lang="en-US" dirty="0" smtClean="0"/>
              <a:t>Bring a notebook and pen with you and make sure to jot down notes for later. Once you’ve done a bunch of interviews, you and your fellow interviewers should look through your notes to identify what kinds of things people seem to be engaged and interested in overall.</a:t>
            </a:r>
          </a:p>
          <a:p>
            <a:pPr marL="285750" lvl="0" indent="-285750">
              <a:buFont typeface="Arial" panose="020B0604020202020204" pitchFamily="34" charset="0"/>
              <a:buChar char="•"/>
            </a:pPr>
            <a:r>
              <a:rPr lang="en-US" dirty="0" smtClean="0">
                <a:solidFill>
                  <a:prstClr val="black"/>
                </a:solidFill>
              </a:rPr>
              <a:t>Note that there is no interview guide per se. Think of this as a conversation more than an interview. You are trying to draw out stories. The </a:t>
            </a:r>
            <a:r>
              <a:rPr lang="en-US" dirty="0">
                <a:solidFill>
                  <a:prstClr val="black"/>
                </a:solidFill>
              </a:rPr>
              <a:t>goal is to help community members see that activities they’re engaged in are, in fact, good for the climate. </a:t>
            </a:r>
          </a:p>
          <a:p>
            <a:pPr marL="285750" lvl="0" indent="-285750">
              <a:buFont typeface="Arial" panose="020B0604020202020204" pitchFamily="34" charset="0"/>
              <a:buChar char="•"/>
            </a:pPr>
            <a:r>
              <a:rPr lang="en-US" dirty="0">
                <a:solidFill>
                  <a:prstClr val="black"/>
                </a:solidFill>
              </a:rPr>
              <a:t>The other goal is to help the interviewer start to understand where there is already community activity and interest in climate action.</a:t>
            </a:r>
            <a:endParaRPr lang="en-US" dirty="0"/>
          </a:p>
          <a:p>
            <a:pPr marL="285750" lvl="0" indent="-285750">
              <a:buFont typeface="Arial" panose="020B0604020202020204" pitchFamily="34" charset="0"/>
              <a:buChar char="•"/>
            </a:pPr>
            <a:endParaRPr lang="en-US" dirty="0"/>
          </a:p>
        </p:txBody>
      </p:sp>
    </p:spTree>
    <p:extLst>
      <p:ext uri="{BB962C8B-B14F-4D97-AF65-F5344CB8AC3E}">
        <p14:creationId xmlns:p14="http://schemas.microsoft.com/office/powerpoint/2010/main" val="1072837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3800" y="38100"/>
            <a:ext cx="5029200" cy="1143000"/>
          </a:xfrm>
        </p:spPr>
        <p:txBody>
          <a:bodyPr/>
          <a:lstStyle/>
          <a:p>
            <a:r>
              <a:rPr lang="en-US" b="1" dirty="0" smtClean="0"/>
              <a:t>What’s Next?</a:t>
            </a:r>
            <a:endParaRPr lang="en-US" b="1" dirty="0"/>
          </a:p>
        </p:txBody>
      </p:sp>
      <p:sp>
        <p:nvSpPr>
          <p:cNvPr id="4" name="Content Placeholder 2"/>
          <p:cNvSpPr txBox="1">
            <a:spLocks/>
          </p:cNvSpPr>
          <p:nvPr/>
        </p:nvSpPr>
        <p:spPr>
          <a:xfrm>
            <a:off x="4267200" y="990600"/>
            <a:ext cx="4784270" cy="5410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200" dirty="0" smtClean="0"/>
              <a:t>As you use these collages to have conversations with community members, you will learn what people are already doing related to climate action and what they care about and would like to try. You can use this knowledge to develop project ideas tailored to your community that people will likely want to get involved in</a:t>
            </a:r>
            <a:r>
              <a:rPr lang="en-US" sz="2200" smtClean="0"/>
              <a:t>. </a:t>
            </a:r>
            <a:endParaRPr lang="en-US" sz="2200" dirty="0" smtClean="0"/>
          </a:p>
        </p:txBody>
      </p:sp>
      <p:pic>
        <p:nvPicPr>
          <p:cNvPr id="31" name="Picture 3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609600"/>
            <a:ext cx="3810000" cy="5506779"/>
          </a:xfrm>
          <a:prstGeom prst="rect">
            <a:avLst/>
          </a:prstGeom>
        </p:spPr>
      </p:pic>
    </p:spTree>
    <p:extLst>
      <p:ext uri="{BB962C8B-B14F-4D97-AF65-F5344CB8AC3E}">
        <p14:creationId xmlns:p14="http://schemas.microsoft.com/office/powerpoint/2010/main" val="19616859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3500" b="1" dirty="0" smtClean="0"/>
              <a:t>Instructions for Making Your Own Collage</a:t>
            </a:r>
            <a:endParaRPr lang="en-US" sz="3500" b="1" dirty="0"/>
          </a:p>
        </p:txBody>
      </p:sp>
      <p:sp>
        <p:nvSpPr>
          <p:cNvPr id="3" name="Content Placeholder 2"/>
          <p:cNvSpPr>
            <a:spLocks noGrp="1"/>
          </p:cNvSpPr>
          <p:nvPr>
            <p:ph idx="1"/>
          </p:nvPr>
        </p:nvSpPr>
        <p:spPr>
          <a:xfrm>
            <a:off x="482600" y="914400"/>
            <a:ext cx="8382000" cy="1447800"/>
          </a:xfrm>
        </p:spPr>
        <p:txBody>
          <a:bodyPr>
            <a:normAutofit fontScale="25000" lnSpcReduction="20000"/>
          </a:bodyPr>
          <a:lstStyle/>
          <a:p>
            <a:pPr marL="0" indent="0">
              <a:buNone/>
            </a:pPr>
            <a:r>
              <a:rPr lang="en-US" sz="7600" dirty="0" smtClean="0"/>
              <a:t>Just drop your own photos and text into the templates on the next two slides. Put photos on the first slide, with very short captions. On the second slide, write a more detailed description of each photo in the Captions section. In the Questions section, suggest some questions to start conversations. Check out sample collages at the end of this document.</a:t>
            </a:r>
          </a:p>
          <a:p>
            <a:pPr marL="0" indent="0">
              <a:buNone/>
            </a:pPr>
            <a:endParaRPr lang="en-US" dirty="0"/>
          </a:p>
          <a:p>
            <a:pPr marL="0" indent="0">
              <a:buNone/>
            </a:pPr>
            <a:r>
              <a:rPr lang="en-US" sz="8000" b="1" dirty="0"/>
              <a:t>A few tips:</a:t>
            </a:r>
          </a:p>
          <a:p>
            <a:pPr marL="0" indent="0">
              <a:buNone/>
            </a:pPr>
            <a:endParaRPr lang="en-US" sz="8800" dirty="0" smtClean="0"/>
          </a:p>
          <a:p>
            <a:pPr marL="0" indent="0">
              <a:buNone/>
            </a:pPr>
            <a:endParaRPr lang="en-US" sz="4600" dirty="0" smtClean="0"/>
          </a:p>
        </p:txBody>
      </p:sp>
      <p:sp>
        <p:nvSpPr>
          <p:cNvPr id="4" name="TextBox 3"/>
          <p:cNvSpPr txBox="1"/>
          <p:nvPr/>
        </p:nvSpPr>
        <p:spPr>
          <a:xfrm>
            <a:off x="482600" y="2569726"/>
            <a:ext cx="8382000" cy="3893374"/>
          </a:xfrm>
          <a:prstGeom prst="rect">
            <a:avLst/>
          </a:prstGeom>
          <a:noFill/>
        </p:spPr>
        <p:txBody>
          <a:bodyPr wrap="square" numCol="2" spcCol="182880" rtlCol="0">
            <a:spAutoFit/>
          </a:bodyPr>
          <a:lstStyle/>
          <a:p>
            <a:pPr marL="285750" indent="-285750">
              <a:buFont typeface="Arial" panose="020B0604020202020204" pitchFamily="34" charset="0"/>
              <a:buChar char="•"/>
            </a:pPr>
            <a:r>
              <a:rPr lang="en-US" sz="1900" dirty="0" smtClean="0"/>
              <a:t>Choose one </a:t>
            </a:r>
            <a:r>
              <a:rPr lang="en-US" sz="1900" dirty="0"/>
              <a:t>theme for each collage </a:t>
            </a:r>
            <a:r>
              <a:rPr lang="en-US" sz="1900" dirty="0" smtClean="0"/>
              <a:t>(such as </a:t>
            </a:r>
            <a:r>
              <a:rPr lang="en-US" sz="1900" dirty="0"/>
              <a:t>food, </a:t>
            </a:r>
            <a:r>
              <a:rPr lang="en-US" sz="1900" dirty="0" smtClean="0"/>
              <a:t>gardening, health, education, </a:t>
            </a:r>
            <a:r>
              <a:rPr lang="en-US" sz="1900" dirty="0"/>
              <a:t>or another theme from your local climate plan or </a:t>
            </a:r>
            <a:r>
              <a:rPr lang="en-US" sz="1900" dirty="0" smtClean="0"/>
              <a:t>of interest in your community).</a:t>
            </a:r>
            <a:endParaRPr lang="en-US" sz="1900" dirty="0"/>
          </a:p>
          <a:p>
            <a:pPr marL="285750" indent="-285750">
              <a:buFont typeface="Arial" panose="020B0604020202020204" pitchFamily="34" charset="0"/>
              <a:buChar char="•"/>
            </a:pPr>
            <a:r>
              <a:rPr lang="en-US" sz="1900" dirty="0"/>
              <a:t>T</a:t>
            </a:r>
            <a:r>
              <a:rPr lang="en-US" sz="1900" dirty="0" smtClean="0"/>
              <a:t>ype in your own title, caption and questions, replacing the text enclosed by brackets in the template.</a:t>
            </a:r>
          </a:p>
          <a:p>
            <a:pPr marL="285750" indent="-285750">
              <a:buFont typeface="Arial" panose="020B0604020202020204" pitchFamily="34" charset="0"/>
              <a:buChar char="•"/>
            </a:pPr>
            <a:r>
              <a:rPr lang="en-US" sz="1900" dirty="0"/>
              <a:t>U</a:t>
            </a:r>
            <a:r>
              <a:rPr lang="en-US" sz="1900" dirty="0" smtClean="0"/>
              <a:t>se </a:t>
            </a:r>
            <a:r>
              <a:rPr lang="en-US" sz="1900" dirty="0"/>
              <a:t>photos </a:t>
            </a:r>
            <a:r>
              <a:rPr lang="en-US" sz="1900" dirty="0" smtClean="0"/>
              <a:t>from your region or community that people will recognize.</a:t>
            </a:r>
            <a:endParaRPr lang="en-US" sz="1900" dirty="0"/>
          </a:p>
          <a:p>
            <a:pPr marL="285750" indent="-285750">
              <a:buFont typeface="Arial" panose="020B0604020202020204" pitchFamily="34" charset="0"/>
              <a:buChar char="•"/>
            </a:pPr>
            <a:r>
              <a:rPr lang="en-US" sz="1900" dirty="0" smtClean="0"/>
              <a:t>Include people </a:t>
            </a:r>
            <a:r>
              <a:rPr lang="en-US" sz="1900" dirty="0"/>
              <a:t>in </a:t>
            </a:r>
            <a:r>
              <a:rPr lang="en-US" sz="1900" dirty="0" smtClean="0"/>
              <a:t>as many photos as possible to help people relate.</a:t>
            </a:r>
            <a:endParaRPr lang="en-US" sz="1900" dirty="0"/>
          </a:p>
          <a:p>
            <a:pPr marL="285750" indent="-285750">
              <a:buFont typeface="Arial" panose="020B0604020202020204" pitchFamily="34" charset="0"/>
              <a:buChar char="•"/>
            </a:pPr>
            <a:r>
              <a:rPr lang="en-US" sz="1900" dirty="0" smtClean="0"/>
              <a:t>Resize </a:t>
            </a:r>
            <a:r>
              <a:rPr lang="en-US" sz="1900" dirty="0"/>
              <a:t>the  photos by dragging the </a:t>
            </a:r>
            <a:r>
              <a:rPr lang="en-US" sz="1900" dirty="0" smtClean="0"/>
              <a:t>corners. </a:t>
            </a:r>
            <a:endParaRPr lang="en-US" sz="1900" dirty="0"/>
          </a:p>
          <a:p>
            <a:pPr marL="285750" indent="-285750">
              <a:buFont typeface="Arial" panose="020B0604020202020204" pitchFamily="34" charset="0"/>
              <a:buChar char="•"/>
            </a:pPr>
            <a:r>
              <a:rPr lang="en-US" sz="1900" dirty="0"/>
              <a:t>U</a:t>
            </a:r>
            <a:r>
              <a:rPr lang="en-US" sz="1900" dirty="0" smtClean="0"/>
              <a:t>se </a:t>
            </a:r>
            <a:r>
              <a:rPr lang="en-US" sz="1900" dirty="0"/>
              <a:t>more or fewer photos than the template, if you want; about a dozen photos usually works </a:t>
            </a:r>
            <a:r>
              <a:rPr lang="en-US" sz="1900" dirty="0" smtClean="0"/>
              <a:t>well.</a:t>
            </a:r>
            <a:endParaRPr lang="en-US" sz="1900" dirty="0"/>
          </a:p>
          <a:p>
            <a:pPr marL="285750" indent="-285750">
              <a:buFont typeface="Arial" panose="020B0604020202020204" pitchFamily="34" charset="0"/>
              <a:buChar char="•"/>
            </a:pPr>
            <a:r>
              <a:rPr lang="en-US" sz="1900" dirty="0"/>
              <a:t>N</a:t>
            </a:r>
            <a:r>
              <a:rPr lang="en-US" sz="1900" dirty="0" smtClean="0"/>
              <a:t>umber </a:t>
            </a:r>
            <a:r>
              <a:rPr lang="en-US" sz="1900" dirty="0"/>
              <a:t>the photos in the caption and use the same numbers for the corresponding descriptions on the second </a:t>
            </a:r>
            <a:r>
              <a:rPr lang="en-US" sz="1900" dirty="0" smtClean="0"/>
              <a:t>slide.</a:t>
            </a:r>
          </a:p>
          <a:p>
            <a:pPr marL="285750" indent="-285750">
              <a:buFont typeface="Arial" panose="020B0604020202020204" pitchFamily="34" charset="0"/>
              <a:buChar char="•"/>
            </a:pPr>
            <a:r>
              <a:rPr lang="en-US" sz="1900" dirty="0" smtClean="0"/>
              <a:t>Make sure to </a:t>
            </a:r>
            <a:r>
              <a:rPr lang="en-US" sz="1900" dirty="0"/>
              <a:t>include images credits if the photos come from external </a:t>
            </a:r>
            <a:r>
              <a:rPr lang="en-US" sz="1900" dirty="0" smtClean="0"/>
              <a:t>sources.</a:t>
            </a:r>
            <a:endParaRPr lang="en-US" sz="1900" dirty="0"/>
          </a:p>
        </p:txBody>
      </p:sp>
    </p:spTree>
    <p:extLst>
      <p:ext uri="{BB962C8B-B14F-4D97-AF65-F5344CB8AC3E}">
        <p14:creationId xmlns:p14="http://schemas.microsoft.com/office/powerpoint/2010/main" val="17914258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
            <a:ext cx="8229600" cy="1143000"/>
          </a:xfrm>
        </p:spPr>
        <p:txBody>
          <a:bodyPr>
            <a:normAutofit/>
          </a:bodyPr>
          <a:lstStyle/>
          <a:p>
            <a:r>
              <a:rPr lang="en-US" sz="3500" b="1" dirty="0" smtClean="0"/>
              <a:t>Use a Photo Collage App on Your Phone</a:t>
            </a:r>
            <a:endParaRPr lang="en-US" sz="3500" b="1" dirty="0"/>
          </a:p>
        </p:txBody>
      </p:sp>
      <p:sp>
        <p:nvSpPr>
          <p:cNvPr id="3" name="Content Placeholder 2"/>
          <p:cNvSpPr>
            <a:spLocks noGrp="1"/>
          </p:cNvSpPr>
          <p:nvPr>
            <p:ph idx="1"/>
          </p:nvPr>
        </p:nvSpPr>
        <p:spPr>
          <a:xfrm>
            <a:off x="2895600" y="1143000"/>
            <a:ext cx="5867400" cy="5334000"/>
          </a:xfrm>
        </p:spPr>
        <p:txBody>
          <a:bodyPr>
            <a:normAutofit fontScale="85000" lnSpcReduction="20000"/>
          </a:bodyPr>
          <a:lstStyle/>
          <a:p>
            <a:pPr lvl="0"/>
            <a:r>
              <a:rPr lang="en-US" dirty="0" smtClean="0"/>
              <a:t>If you are app-savvy, you may want to consider making your collages on your phone using a photo collage app such as </a:t>
            </a:r>
            <a:r>
              <a:rPr lang="en-US" dirty="0" err="1" smtClean="0"/>
              <a:t>Phonto</a:t>
            </a:r>
            <a:r>
              <a:rPr lang="en-US" dirty="0" smtClean="0"/>
              <a:t> or </a:t>
            </a:r>
            <a:r>
              <a:rPr lang="en-US" dirty="0" err="1" smtClean="0"/>
              <a:t>Typic</a:t>
            </a:r>
            <a:r>
              <a:rPr lang="en-US" dirty="0" smtClean="0"/>
              <a:t>. These are apps </a:t>
            </a:r>
            <a:r>
              <a:rPr lang="en-US" dirty="0"/>
              <a:t>that allow you to create collages </a:t>
            </a:r>
            <a:r>
              <a:rPr lang="en-US" dirty="0" smtClean="0"/>
              <a:t>easily</a:t>
            </a:r>
            <a:r>
              <a:rPr lang="en-US" dirty="0"/>
              <a:t>, especially if you </a:t>
            </a:r>
            <a:r>
              <a:rPr lang="en-US" dirty="0" smtClean="0"/>
              <a:t>are going to use photos on your phone. They provide photo collage layouts and allow collages to be easily shared on social media.</a:t>
            </a:r>
          </a:p>
          <a:p>
            <a:r>
              <a:rPr lang="en-US" dirty="0" smtClean="0"/>
              <a:t>Some apps are </a:t>
            </a:r>
            <a:r>
              <a:rPr lang="en-US" dirty="0"/>
              <a:t>clearly geared towards </a:t>
            </a:r>
            <a:r>
              <a:rPr lang="en-US" dirty="0" smtClean="0"/>
              <a:t>teens and pre-teens</a:t>
            </a:r>
            <a:r>
              <a:rPr lang="en-US" dirty="0"/>
              <a:t>, letting you put stars, hearts, etc</a:t>
            </a:r>
            <a:r>
              <a:rPr lang="en-US" dirty="0" smtClean="0"/>
              <a:t>. on the photos, </a:t>
            </a:r>
            <a:r>
              <a:rPr lang="en-US" dirty="0"/>
              <a:t>while others </a:t>
            </a:r>
            <a:r>
              <a:rPr lang="en-US" dirty="0" smtClean="0"/>
              <a:t>create </a:t>
            </a:r>
            <a:r>
              <a:rPr lang="en-US" dirty="0"/>
              <a:t>more professional, </a:t>
            </a:r>
            <a:r>
              <a:rPr lang="en-US" dirty="0" smtClean="0"/>
              <a:t>sleek collages </a:t>
            </a:r>
            <a:r>
              <a:rPr lang="en-US" dirty="0"/>
              <a:t>and even offer templates</a:t>
            </a:r>
            <a:r>
              <a:rPr lang="en-US" dirty="0" smtClean="0"/>
              <a:t>.</a:t>
            </a:r>
          </a:p>
        </p:txBody>
      </p:sp>
      <p:pic>
        <p:nvPicPr>
          <p:cNvPr id="4" name="Picture 3"/>
          <p:cNvPicPr>
            <a:picLocks noChangeAspect="1"/>
          </p:cNvPicPr>
          <p:nvPr/>
        </p:nvPicPr>
        <p:blipFill rotWithShape="1">
          <a:blip r:embed="rId2"/>
          <a:srcRect l="5555" t="4193" r="7143" b="5828"/>
          <a:stretch/>
        </p:blipFill>
        <p:spPr>
          <a:xfrm>
            <a:off x="228600" y="1143000"/>
            <a:ext cx="2362200" cy="2362200"/>
          </a:xfrm>
          <a:prstGeom prst="rect">
            <a:avLst/>
          </a:prstGeom>
        </p:spPr>
      </p:pic>
      <p:pic>
        <p:nvPicPr>
          <p:cNvPr id="5" name="Picture 4"/>
          <p:cNvPicPr>
            <a:picLocks noChangeAspect="1"/>
          </p:cNvPicPr>
          <p:nvPr/>
        </p:nvPicPr>
        <p:blipFill>
          <a:blip r:embed="rId3"/>
          <a:stretch>
            <a:fillRect/>
          </a:stretch>
        </p:blipFill>
        <p:spPr>
          <a:xfrm>
            <a:off x="228601" y="3844132"/>
            <a:ext cx="2438400" cy="2491640"/>
          </a:xfrm>
          <a:prstGeom prst="rect">
            <a:avLst/>
          </a:prstGeom>
        </p:spPr>
      </p:pic>
    </p:spTree>
    <p:extLst>
      <p:ext uri="{BB962C8B-B14F-4D97-AF65-F5344CB8AC3E}">
        <p14:creationId xmlns:p14="http://schemas.microsoft.com/office/powerpoint/2010/main" val="5264752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{type in a title based on a theme}</a:t>
            </a:r>
            <a:endParaRPr lang="en-US" b="1" dirty="0"/>
          </a:p>
        </p:txBody>
      </p:sp>
      <p:sp>
        <p:nvSpPr>
          <p:cNvPr id="3" name="Subtitle 2"/>
          <p:cNvSpPr>
            <a:spLocks noGrp="1"/>
          </p:cNvSpPr>
          <p:nvPr>
            <p:ph type="subTitle" idx="1"/>
          </p:nvPr>
        </p:nvSpPr>
        <p:spPr/>
        <p:txBody>
          <a:bodyPr>
            <a:normAutofit fontScale="85000" lnSpcReduction="10000"/>
          </a:bodyPr>
          <a:lstStyle/>
          <a:p>
            <a:r>
              <a:rPr lang="en-US" dirty="0">
                <a:solidFill>
                  <a:schemeClr val="tx1">
                    <a:lumMod val="65000"/>
                    <a:lumOff val="35000"/>
                  </a:schemeClr>
                </a:solidFill>
              </a:rPr>
              <a:t>Do these images remind you of anything that you do or have seen others do?</a:t>
            </a:r>
          </a:p>
          <a:p>
            <a:endParaRPr lang="en-US" dirty="0"/>
          </a:p>
        </p:txBody>
      </p:sp>
      <p:sp>
        <p:nvSpPr>
          <p:cNvPr id="4" name="Picture Placeholder 3"/>
          <p:cNvSpPr>
            <a:spLocks noGrp="1"/>
          </p:cNvSpPr>
          <p:nvPr>
            <p:ph type="pic" sz="quarter" idx="13"/>
          </p:nvPr>
        </p:nvSpPr>
        <p:spPr/>
      </p:sp>
      <p:sp>
        <p:nvSpPr>
          <p:cNvPr id="5" name="Picture Placeholder 4"/>
          <p:cNvSpPr>
            <a:spLocks noGrp="1"/>
          </p:cNvSpPr>
          <p:nvPr>
            <p:ph type="pic" sz="quarter" idx="14"/>
          </p:nvPr>
        </p:nvSpPr>
        <p:spPr/>
      </p:sp>
      <p:sp>
        <p:nvSpPr>
          <p:cNvPr id="6" name="Picture Placeholder 5"/>
          <p:cNvSpPr>
            <a:spLocks noGrp="1"/>
          </p:cNvSpPr>
          <p:nvPr>
            <p:ph type="pic" sz="quarter" idx="15"/>
          </p:nvPr>
        </p:nvSpPr>
        <p:spPr/>
      </p:sp>
      <p:sp>
        <p:nvSpPr>
          <p:cNvPr id="7" name="Picture Placeholder 6"/>
          <p:cNvSpPr>
            <a:spLocks noGrp="1"/>
          </p:cNvSpPr>
          <p:nvPr>
            <p:ph type="pic" sz="quarter" idx="16"/>
          </p:nvPr>
        </p:nvSpPr>
        <p:spPr/>
      </p:sp>
      <p:sp>
        <p:nvSpPr>
          <p:cNvPr id="8" name="Picture Placeholder 7"/>
          <p:cNvSpPr>
            <a:spLocks noGrp="1"/>
          </p:cNvSpPr>
          <p:nvPr>
            <p:ph type="pic" sz="quarter" idx="17"/>
          </p:nvPr>
        </p:nvSpPr>
        <p:spPr/>
      </p:sp>
      <p:sp>
        <p:nvSpPr>
          <p:cNvPr id="9" name="Picture Placeholder 8"/>
          <p:cNvSpPr>
            <a:spLocks noGrp="1"/>
          </p:cNvSpPr>
          <p:nvPr>
            <p:ph type="pic" sz="quarter" idx="18"/>
          </p:nvPr>
        </p:nvSpPr>
        <p:spPr/>
      </p:sp>
      <p:sp>
        <p:nvSpPr>
          <p:cNvPr id="10" name="Picture Placeholder 9"/>
          <p:cNvSpPr>
            <a:spLocks noGrp="1"/>
          </p:cNvSpPr>
          <p:nvPr>
            <p:ph type="pic" sz="quarter" idx="19"/>
          </p:nvPr>
        </p:nvSpPr>
        <p:spPr/>
      </p:sp>
      <p:sp>
        <p:nvSpPr>
          <p:cNvPr id="11" name="Picture Placeholder 10"/>
          <p:cNvSpPr>
            <a:spLocks noGrp="1"/>
          </p:cNvSpPr>
          <p:nvPr>
            <p:ph type="pic" sz="quarter" idx="20"/>
          </p:nvPr>
        </p:nvSpPr>
        <p:spPr/>
      </p:sp>
      <p:sp>
        <p:nvSpPr>
          <p:cNvPr id="12" name="Picture Placeholder 11"/>
          <p:cNvSpPr>
            <a:spLocks noGrp="1"/>
          </p:cNvSpPr>
          <p:nvPr>
            <p:ph type="pic" sz="quarter" idx="21"/>
          </p:nvPr>
        </p:nvSpPr>
        <p:spPr/>
      </p:sp>
      <p:sp>
        <p:nvSpPr>
          <p:cNvPr id="13" name="Picture Placeholder 12"/>
          <p:cNvSpPr>
            <a:spLocks noGrp="1"/>
          </p:cNvSpPr>
          <p:nvPr>
            <p:ph type="pic" sz="quarter" idx="22"/>
          </p:nvPr>
        </p:nvSpPr>
        <p:spPr/>
      </p:sp>
      <p:sp>
        <p:nvSpPr>
          <p:cNvPr id="14" name="Picture Placeholder 13"/>
          <p:cNvSpPr>
            <a:spLocks noGrp="1"/>
          </p:cNvSpPr>
          <p:nvPr>
            <p:ph type="pic" sz="quarter" idx="23"/>
          </p:nvPr>
        </p:nvSpPr>
        <p:spPr/>
      </p:sp>
      <p:sp>
        <p:nvSpPr>
          <p:cNvPr id="16" name="Text Placeholder 15"/>
          <p:cNvSpPr>
            <a:spLocks noGrp="1"/>
          </p:cNvSpPr>
          <p:nvPr>
            <p:ph type="body" sz="quarter" idx="26"/>
          </p:nvPr>
        </p:nvSpPr>
        <p:spPr>
          <a:xfrm>
            <a:off x="152400" y="2819400"/>
            <a:ext cx="2057400" cy="381000"/>
          </a:xfrm>
        </p:spPr>
        <p:txBody>
          <a:bodyPr/>
          <a:lstStyle/>
          <a:p>
            <a:endParaRPr lang="en-US"/>
          </a:p>
        </p:txBody>
      </p:sp>
      <p:sp>
        <p:nvSpPr>
          <p:cNvPr id="17" name="Text Placeholder 16"/>
          <p:cNvSpPr>
            <a:spLocks noGrp="1"/>
          </p:cNvSpPr>
          <p:nvPr>
            <p:ph type="body" sz="quarter" idx="27"/>
          </p:nvPr>
        </p:nvSpPr>
        <p:spPr>
          <a:xfrm>
            <a:off x="2514600" y="2819400"/>
            <a:ext cx="2057400" cy="381000"/>
          </a:xfrm>
        </p:spPr>
        <p:txBody>
          <a:bodyPr/>
          <a:lstStyle/>
          <a:p>
            <a:endParaRPr lang="en-US" dirty="0"/>
          </a:p>
        </p:txBody>
      </p:sp>
      <p:sp>
        <p:nvSpPr>
          <p:cNvPr id="18" name="Text Placeholder 17"/>
          <p:cNvSpPr>
            <a:spLocks noGrp="1"/>
          </p:cNvSpPr>
          <p:nvPr>
            <p:ph type="body" sz="quarter" idx="28"/>
          </p:nvPr>
        </p:nvSpPr>
        <p:spPr>
          <a:xfrm>
            <a:off x="4876800" y="2819400"/>
            <a:ext cx="2057400" cy="381000"/>
          </a:xfrm>
        </p:spPr>
        <p:txBody>
          <a:bodyPr/>
          <a:lstStyle/>
          <a:p>
            <a:endParaRPr lang="en-US" dirty="0"/>
          </a:p>
        </p:txBody>
      </p:sp>
      <p:sp>
        <p:nvSpPr>
          <p:cNvPr id="19" name="Text Placeholder 18"/>
          <p:cNvSpPr>
            <a:spLocks noGrp="1"/>
          </p:cNvSpPr>
          <p:nvPr>
            <p:ph type="body" sz="quarter" idx="29"/>
          </p:nvPr>
        </p:nvSpPr>
        <p:spPr>
          <a:xfrm>
            <a:off x="7162800" y="2819400"/>
            <a:ext cx="2057400" cy="381000"/>
          </a:xfrm>
        </p:spPr>
        <p:txBody>
          <a:bodyPr/>
          <a:lstStyle/>
          <a:p>
            <a:endParaRPr lang="en-US" dirty="0"/>
          </a:p>
        </p:txBody>
      </p:sp>
      <p:sp>
        <p:nvSpPr>
          <p:cNvPr id="20" name="Text Placeholder 19"/>
          <p:cNvSpPr>
            <a:spLocks noGrp="1"/>
          </p:cNvSpPr>
          <p:nvPr>
            <p:ph type="body" sz="quarter" idx="30"/>
          </p:nvPr>
        </p:nvSpPr>
        <p:spPr/>
        <p:txBody>
          <a:bodyPr/>
          <a:lstStyle/>
          <a:p>
            <a:endParaRPr lang="en-US"/>
          </a:p>
        </p:txBody>
      </p:sp>
      <p:sp>
        <p:nvSpPr>
          <p:cNvPr id="21" name="Text Placeholder 20"/>
          <p:cNvSpPr>
            <a:spLocks noGrp="1"/>
          </p:cNvSpPr>
          <p:nvPr>
            <p:ph type="body" sz="quarter" idx="31"/>
          </p:nvPr>
        </p:nvSpPr>
        <p:spPr/>
        <p:txBody>
          <a:bodyPr/>
          <a:lstStyle/>
          <a:p>
            <a:endParaRPr lang="en-US"/>
          </a:p>
        </p:txBody>
      </p:sp>
      <p:sp>
        <p:nvSpPr>
          <p:cNvPr id="22" name="Text Placeholder 21"/>
          <p:cNvSpPr>
            <a:spLocks noGrp="1"/>
          </p:cNvSpPr>
          <p:nvPr>
            <p:ph type="body" sz="quarter" idx="32"/>
          </p:nvPr>
        </p:nvSpPr>
        <p:spPr/>
        <p:txBody>
          <a:bodyPr/>
          <a:lstStyle/>
          <a:p>
            <a:endParaRPr lang="en-US"/>
          </a:p>
        </p:txBody>
      </p:sp>
      <p:sp>
        <p:nvSpPr>
          <p:cNvPr id="23" name="Text Placeholder 22"/>
          <p:cNvSpPr>
            <a:spLocks noGrp="1"/>
          </p:cNvSpPr>
          <p:nvPr>
            <p:ph type="body" sz="quarter" idx="33"/>
          </p:nvPr>
        </p:nvSpPr>
        <p:spPr/>
        <p:txBody>
          <a:bodyPr/>
          <a:lstStyle/>
          <a:p>
            <a:endParaRPr lang="en-US"/>
          </a:p>
        </p:txBody>
      </p:sp>
      <p:sp>
        <p:nvSpPr>
          <p:cNvPr id="24" name="Text Placeholder 23"/>
          <p:cNvSpPr>
            <a:spLocks noGrp="1"/>
          </p:cNvSpPr>
          <p:nvPr>
            <p:ph type="body" sz="quarter" idx="34"/>
          </p:nvPr>
        </p:nvSpPr>
        <p:spPr/>
        <p:txBody>
          <a:bodyPr/>
          <a:lstStyle/>
          <a:p>
            <a:endParaRPr lang="en-US"/>
          </a:p>
        </p:txBody>
      </p:sp>
      <p:sp>
        <p:nvSpPr>
          <p:cNvPr id="25" name="Text Placeholder 24"/>
          <p:cNvSpPr>
            <a:spLocks noGrp="1"/>
          </p:cNvSpPr>
          <p:nvPr>
            <p:ph type="body" sz="quarter" idx="35"/>
          </p:nvPr>
        </p:nvSpPr>
        <p:spPr/>
        <p:txBody>
          <a:bodyPr/>
          <a:lstStyle/>
          <a:p>
            <a:endParaRPr lang="en-US"/>
          </a:p>
        </p:txBody>
      </p:sp>
      <p:sp>
        <p:nvSpPr>
          <p:cNvPr id="26" name="Text Placeholder 25"/>
          <p:cNvSpPr>
            <a:spLocks noGrp="1"/>
          </p:cNvSpPr>
          <p:nvPr>
            <p:ph type="body" sz="quarter" idx="36"/>
          </p:nvPr>
        </p:nvSpPr>
        <p:spPr>
          <a:xfrm>
            <a:off x="7467600" y="6400800"/>
            <a:ext cx="2057400" cy="381000"/>
          </a:xfrm>
        </p:spPr>
        <p:txBody>
          <a:bodyPr/>
          <a:lstStyle/>
          <a:p>
            <a:endParaRPr lang="en-US" dirty="0"/>
          </a:p>
        </p:txBody>
      </p:sp>
      <p:cxnSp>
        <p:nvCxnSpPr>
          <p:cNvPr id="27" name="Straight Connector 26"/>
          <p:cNvCxnSpPr/>
          <p:nvPr/>
        </p:nvCxnSpPr>
        <p:spPr>
          <a:xfrm>
            <a:off x="152400" y="914400"/>
            <a:ext cx="8839200"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809200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1201</TotalTime>
  <Words>2710</Words>
  <Application>Microsoft Office PowerPoint</Application>
  <PresentationFormat>On-screen Show (4:3)</PresentationFormat>
  <Paragraphs>157</Paragraphs>
  <Slides>14</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Times New Roman</vt:lpstr>
      <vt:lpstr>Office Theme</vt:lpstr>
      <vt:lpstr>Make Your Own Visual Collages </vt:lpstr>
      <vt:lpstr>PowerPoint Presentation</vt:lpstr>
      <vt:lpstr>Why Create Your Own?</vt:lpstr>
      <vt:lpstr>Existing Collages</vt:lpstr>
      <vt:lpstr>PowerPoint Presentation</vt:lpstr>
      <vt:lpstr>What’s Next?</vt:lpstr>
      <vt:lpstr>Instructions for Making Your Own Collage</vt:lpstr>
      <vt:lpstr>Use a Photo Collage App on Your Phone</vt:lpstr>
      <vt:lpstr>{type in a title based on a theme}</vt:lpstr>
      <vt:lpstr>{type title from page one}</vt:lpstr>
      <vt:lpstr>Food</vt:lpstr>
      <vt:lpstr>Food</vt:lpstr>
      <vt:lpstr>Gardens</vt:lpstr>
      <vt:lpstr>Gardens</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portable 1</dc:creator>
  <cp:lastModifiedBy>Jennifer Schwarz</cp:lastModifiedBy>
  <cp:revision>129</cp:revision>
  <dcterms:created xsi:type="dcterms:W3CDTF">2014-10-18T13:37:28Z</dcterms:created>
  <dcterms:modified xsi:type="dcterms:W3CDTF">2016-09-23T15:38:42Z</dcterms:modified>
</cp:coreProperties>
</file>